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10058400" cy="7772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3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02335-443E-40FE-A059-601834977587}" type="datetimeFigureOut">
              <a:rPr lang="es-MX" smtClean="0"/>
              <a:t>21/02/2020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89BF4-F87B-460E-B035-D2E507B34A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7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89BF4-F87B-460E-B035-D2E507B34A82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30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66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058400" cy="6553200"/>
          </a:xfrm>
          <a:custGeom>
            <a:avLst/>
            <a:gdLst/>
            <a:ahLst/>
            <a:cxnLst/>
            <a:rect l="l" t="t" r="r" b="b"/>
            <a:pathLst>
              <a:path w="10058400" h="6553200">
                <a:moveTo>
                  <a:pt x="0" y="6553187"/>
                </a:moveTo>
                <a:lnTo>
                  <a:pt x="10058400" y="6553187"/>
                </a:lnTo>
                <a:lnTo>
                  <a:pt x="10058400" y="0"/>
                </a:lnTo>
                <a:lnTo>
                  <a:pt x="0" y="0"/>
                </a:lnTo>
                <a:lnTo>
                  <a:pt x="0" y="6553187"/>
                </a:lnTo>
                <a:close/>
              </a:path>
            </a:pathLst>
          </a:custGeom>
          <a:solidFill>
            <a:srgbClr val="001547">
              <a:alpha val="4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0032606" cy="7668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558201"/>
            <a:ext cx="10058400" cy="5715"/>
          </a:xfrm>
          <a:custGeom>
            <a:avLst/>
            <a:gdLst/>
            <a:ahLst/>
            <a:cxnLst/>
            <a:rect l="l" t="t" r="r" b="b"/>
            <a:pathLst>
              <a:path w="10058400" h="5715">
                <a:moveTo>
                  <a:pt x="0" y="5651"/>
                </a:moveTo>
                <a:lnTo>
                  <a:pt x="10058400" y="5651"/>
                </a:lnTo>
                <a:lnTo>
                  <a:pt x="10058400" y="0"/>
                </a:lnTo>
                <a:lnTo>
                  <a:pt x="0" y="0"/>
                </a:lnTo>
                <a:lnTo>
                  <a:pt x="0" y="5651"/>
                </a:lnTo>
                <a:close/>
              </a:path>
            </a:pathLst>
          </a:custGeom>
          <a:solidFill>
            <a:srgbClr val="001547">
              <a:alpha val="4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553187"/>
            <a:ext cx="10058400" cy="1005205"/>
          </a:xfrm>
          <a:custGeom>
            <a:avLst/>
            <a:gdLst/>
            <a:ahLst/>
            <a:cxnLst/>
            <a:rect l="l" t="t" r="r" b="b"/>
            <a:pathLst>
              <a:path w="10058400" h="1005204">
                <a:moveTo>
                  <a:pt x="0" y="0"/>
                </a:moveTo>
                <a:lnTo>
                  <a:pt x="0" y="1005014"/>
                </a:lnTo>
                <a:lnTo>
                  <a:pt x="10058400" y="1005014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6527800"/>
            <a:ext cx="10058400" cy="1041400"/>
          </a:xfrm>
          <a:custGeom>
            <a:avLst/>
            <a:gdLst/>
            <a:ahLst/>
            <a:cxnLst/>
            <a:rect l="l" t="t" r="r" b="b"/>
            <a:pathLst>
              <a:path w="10058400" h="1041400">
                <a:moveTo>
                  <a:pt x="0" y="1041400"/>
                </a:moveTo>
                <a:lnTo>
                  <a:pt x="10058400" y="1041400"/>
                </a:lnTo>
                <a:lnTo>
                  <a:pt x="10058400" y="0"/>
                </a:lnTo>
                <a:lnTo>
                  <a:pt x="0" y="0"/>
                </a:lnTo>
                <a:lnTo>
                  <a:pt x="0" y="104140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19084" y="3256200"/>
            <a:ext cx="4168775" cy="984250"/>
          </a:xfrm>
          <a:custGeom>
            <a:avLst/>
            <a:gdLst/>
            <a:ahLst/>
            <a:cxnLst/>
            <a:rect l="l" t="t" r="r" b="b"/>
            <a:pathLst>
              <a:path w="4168775" h="984250">
                <a:moveTo>
                  <a:pt x="3698748" y="0"/>
                </a:moveTo>
                <a:lnTo>
                  <a:pt x="469900" y="0"/>
                </a:lnTo>
                <a:lnTo>
                  <a:pt x="198239" y="7342"/>
                </a:lnTo>
                <a:lnTo>
                  <a:pt x="58737" y="58737"/>
                </a:lnTo>
                <a:lnTo>
                  <a:pt x="7342" y="198239"/>
                </a:lnTo>
                <a:lnTo>
                  <a:pt x="0" y="469900"/>
                </a:lnTo>
                <a:lnTo>
                  <a:pt x="0" y="513740"/>
                </a:lnTo>
                <a:lnTo>
                  <a:pt x="7342" y="785401"/>
                </a:lnTo>
                <a:lnTo>
                  <a:pt x="58737" y="924902"/>
                </a:lnTo>
                <a:lnTo>
                  <a:pt x="198239" y="976298"/>
                </a:lnTo>
                <a:lnTo>
                  <a:pt x="469900" y="983640"/>
                </a:lnTo>
                <a:lnTo>
                  <a:pt x="3698748" y="983640"/>
                </a:lnTo>
                <a:lnTo>
                  <a:pt x="3970408" y="976298"/>
                </a:lnTo>
                <a:lnTo>
                  <a:pt x="4109910" y="924902"/>
                </a:lnTo>
                <a:lnTo>
                  <a:pt x="4161305" y="785401"/>
                </a:lnTo>
                <a:lnTo>
                  <a:pt x="4168648" y="513740"/>
                </a:lnTo>
                <a:lnTo>
                  <a:pt x="4168648" y="469900"/>
                </a:lnTo>
                <a:lnTo>
                  <a:pt x="4161305" y="198239"/>
                </a:lnTo>
                <a:lnTo>
                  <a:pt x="4109910" y="58737"/>
                </a:lnTo>
                <a:lnTo>
                  <a:pt x="3970408" y="7342"/>
                </a:lnTo>
                <a:lnTo>
                  <a:pt x="36987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96501" y="3266440"/>
            <a:ext cx="3941127" cy="973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007" y="4377500"/>
            <a:ext cx="3114385" cy="370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1299" y="2043657"/>
            <a:ext cx="7995800" cy="4716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376738"/>
            <a:ext cx="3114675" cy="371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10"/>
              </a:spcBef>
            </a:pPr>
            <a:r>
              <a:rPr spc="-75" dirty="0"/>
              <a:t>Crezcamos </a:t>
            </a:r>
            <a:r>
              <a:rPr spc="-80" dirty="0"/>
              <a:t>tu</a:t>
            </a:r>
            <a:r>
              <a:rPr spc="55" dirty="0"/>
              <a:t> </a:t>
            </a:r>
            <a:r>
              <a:rPr spc="-55" dirty="0"/>
              <a:t>negocio.</a:t>
            </a:r>
          </a:p>
        </p:txBody>
      </p:sp>
      <p:sp>
        <p:nvSpPr>
          <p:cNvPr id="4" name="object 4"/>
          <p:cNvSpPr/>
          <p:nvPr/>
        </p:nvSpPr>
        <p:spPr>
          <a:xfrm>
            <a:off x="7858163" y="13354504"/>
            <a:ext cx="464720" cy="120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304800"/>
            <a:ext cx="10363200" cy="69222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522"/>
          <a:stretch/>
        </p:blipFill>
        <p:spPr>
          <a:xfrm>
            <a:off x="2102161" y="2533853"/>
            <a:ext cx="5549277" cy="180954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776031" y="4101882"/>
            <a:ext cx="4201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Grow</a:t>
            </a:r>
            <a:r>
              <a:rPr lang="es-E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36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your</a:t>
            </a:r>
            <a:r>
              <a:rPr lang="es-E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36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business</a:t>
            </a:r>
            <a:r>
              <a:rPr lang="es-E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es-ES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39883"/>
            <a:ext cx="10058400" cy="4232910"/>
          </a:xfrm>
          <a:custGeom>
            <a:avLst/>
            <a:gdLst/>
            <a:ahLst/>
            <a:cxnLst/>
            <a:rect l="l" t="t" r="r" b="b"/>
            <a:pathLst>
              <a:path w="10058400" h="4232909">
                <a:moveTo>
                  <a:pt x="0" y="4232516"/>
                </a:moveTo>
                <a:lnTo>
                  <a:pt x="10058400" y="4232516"/>
                </a:lnTo>
                <a:lnTo>
                  <a:pt x="10058400" y="0"/>
                </a:lnTo>
                <a:lnTo>
                  <a:pt x="0" y="0"/>
                </a:lnTo>
                <a:lnTo>
                  <a:pt x="0" y="4232516"/>
                </a:lnTo>
                <a:close/>
              </a:path>
            </a:pathLst>
          </a:custGeom>
          <a:solidFill>
            <a:srgbClr val="001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39883"/>
            <a:ext cx="10058400" cy="4232910"/>
          </a:xfrm>
          <a:custGeom>
            <a:avLst/>
            <a:gdLst/>
            <a:ahLst/>
            <a:cxnLst/>
            <a:rect l="l" t="t" r="r" b="b"/>
            <a:pathLst>
              <a:path w="10058400" h="4232909">
                <a:moveTo>
                  <a:pt x="0" y="4232516"/>
                </a:moveTo>
                <a:lnTo>
                  <a:pt x="10058400" y="4232516"/>
                </a:lnTo>
                <a:lnTo>
                  <a:pt x="10058400" y="0"/>
                </a:lnTo>
                <a:lnTo>
                  <a:pt x="0" y="0"/>
                </a:lnTo>
                <a:lnTo>
                  <a:pt x="0" y="4232516"/>
                </a:lnTo>
                <a:close/>
              </a:path>
            </a:pathLst>
          </a:custGeom>
          <a:ln w="12700">
            <a:solidFill>
              <a:srgbClr val="0015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86499" y="4577958"/>
            <a:ext cx="1592580" cy="206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15" dirty="0">
                <a:solidFill>
                  <a:srgbClr val="228FFF"/>
                </a:solidFill>
                <a:uFill>
                  <a:solidFill>
                    <a:srgbClr val="228FFF"/>
                  </a:solidFill>
                </a:uFill>
                <a:latin typeface="Arial"/>
                <a:cs typeface="Arial"/>
              </a:rPr>
              <a:t>Misión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  <a:spcBef>
                <a:spcPts val="1285"/>
              </a:spcBef>
            </a:pP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Ser </a:t>
            </a:r>
            <a:r>
              <a:rPr sz="1100" spc="-5" dirty="0">
                <a:solidFill>
                  <a:srgbClr val="228FFF"/>
                </a:solidFill>
                <a:latin typeface="Palatino Linotype"/>
                <a:cs typeface="Palatino Linotype"/>
              </a:rPr>
              <a:t>aliados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estratégicos  </a:t>
            </a:r>
            <a:r>
              <a:rPr sz="1100" spc="-20" dirty="0">
                <a:solidFill>
                  <a:srgbClr val="228FFF"/>
                </a:solidFill>
                <a:latin typeface="Palatino Linotype"/>
                <a:cs typeface="Palatino Linotype"/>
              </a:rPr>
              <a:t>de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nuestros </a:t>
            </a:r>
            <a:r>
              <a:rPr sz="1100" spc="20" dirty="0">
                <a:solidFill>
                  <a:srgbClr val="228FFF"/>
                </a:solidFill>
                <a:latin typeface="Palatino Linotype"/>
                <a:cs typeface="Palatino Linotype"/>
              </a:rPr>
              <a:t>clientes 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nacionales </a:t>
            </a:r>
            <a:r>
              <a:rPr sz="1100" spc="25" dirty="0">
                <a:solidFill>
                  <a:srgbClr val="228FFF"/>
                </a:solidFill>
                <a:latin typeface="Palatino Linotype"/>
                <a:cs typeface="Palatino Linotype"/>
              </a:rPr>
              <a:t>e </a:t>
            </a:r>
            <a:r>
              <a:rPr sz="1100" spc="20" dirty="0">
                <a:solidFill>
                  <a:srgbClr val="228FFF"/>
                </a:solidFill>
                <a:latin typeface="Palatino Linotype"/>
                <a:cs typeface="Palatino Linotype"/>
              </a:rPr>
              <a:t>internacio- 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nales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ofreciendo </a:t>
            </a:r>
            <a:r>
              <a:rPr sz="1100" spc="15" dirty="0">
                <a:solidFill>
                  <a:srgbClr val="228FFF"/>
                </a:solidFill>
                <a:latin typeface="Palatino Linotype"/>
                <a:cs typeface="Palatino Linotype"/>
              </a:rPr>
              <a:t>el</a:t>
            </a:r>
            <a:r>
              <a:rPr sz="1100" spc="-110" dirty="0">
                <a:solidFill>
                  <a:srgbClr val="228FFF"/>
                </a:solidFill>
                <a:latin typeface="Palatino Linotype"/>
                <a:cs typeface="Palatino Linotype"/>
              </a:rPr>
              <a:t>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mejor 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servicio </a:t>
            </a:r>
            <a:r>
              <a:rPr sz="1100" spc="-20" dirty="0">
                <a:solidFill>
                  <a:srgbClr val="228FFF"/>
                </a:solidFill>
                <a:latin typeface="Palatino Linotype"/>
                <a:cs typeface="Palatino Linotype"/>
              </a:rPr>
              <a:t>de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transporte 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manejado </a:t>
            </a:r>
            <a:r>
              <a:rPr sz="1100" spc="-15" dirty="0">
                <a:solidFill>
                  <a:srgbClr val="228FFF"/>
                </a:solidFill>
                <a:latin typeface="Palatino Linotype"/>
                <a:cs typeface="Palatino Linotype"/>
              </a:rPr>
              <a:t>por </a:t>
            </a: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un equipo  </a:t>
            </a:r>
            <a:r>
              <a:rPr sz="1100" spc="-5" dirty="0">
                <a:solidFill>
                  <a:srgbClr val="228FFF"/>
                </a:solidFill>
                <a:latin typeface="Palatino Linotype"/>
                <a:cs typeface="Palatino Linotype"/>
              </a:rPr>
              <a:t>humano </a:t>
            </a:r>
            <a:r>
              <a:rPr sz="1100" spc="-60" dirty="0">
                <a:solidFill>
                  <a:srgbClr val="228FFF"/>
                </a:solidFill>
                <a:latin typeface="Palatino Linotype"/>
                <a:cs typeface="Palatino Linotype"/>
              </a:rPr>
              <a:t>y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responsable </a:t>
            </a:r>
            <a:r>
              <a:rPr sz="1100" spc="-60" dirty="0">
                <a:solidFill>
                  <a:srgbClr val="228FFF"/>
                </a:solidFill>
                <a:latin typeface="Palatino Linotype"/>
                <a:cs typeface="Palatino Linotype"/>
              </a:rPr>
              <a:t>y 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calificado respetando </a:t>
            </a:r>
            <a:r>
              <a:rPr sz="1100" spc="-60" dirty="0">
                <a:solidFill>
                  <a:srgbClr val="228FFF"/>
                </a:solidFill>
                <a:latin typeface="Palatino Linotype"/>
                <a:cs typeface="Palatino Linotype"/>
              </a:rPr>
              <a:t>y  </a:t>
            </a:r>
            <a:r>
              <a:rPr sz="1100" spc="-5" dirty="0">
                <a:solidFill>
                  <a:srgbClr val="228FFF"/>
                </a:solidFill>
                <a:latin typeface="Palatino Linotype"/>
                <a:cs typeface="Palatino Linotype"/>
              </a:rPr>
              <a:t>contribuyendo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al </a:t>
            </a: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medio 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ambiente.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6500" y="4577958"/>
            <a:ext cx="155956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20" dirty="0">
                <a:solidFill>
                  <a:srgbClr val="228FFF"/>
                </a:solidFill>
                <a:uFill>
                  <a:solidFill>
                    <a:srgbClr val="228FFF"/>
                  </a:solidFill>
                </a:uFill>
                <a:latin typeface="Arial"/>
                <a:cs typeface="Arial"/>
              </a:rPr>
              <a:t>Visión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00"/>
              </a:spcBef>
            </a:pP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Consolidados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como </a:t>
            </a:r>
            <a:r>
              <a:rPr sz="1100" spc="-5" dirty="0">
                <a:solidFill>
                  <a:srgbClr val="228FFF"/>
                </a:solidFill>
                <a:latin typeface="Palatino Linotype"/>
                <a:cs typeface="Palatino Linotype"/>
              </a:rPr>
              <a:t>una  empresa líder </a:t>
            </a:r>
            <a:r>
              <a:rPr sz="1100" spc="15" dirty="0">
                <a:solidFill>
                  <a:srgbClr val="228FFF"/>
                </a:solidFill>
                <a:latin typeface="Palatino Linotype"/>
                <a:cs typeface="Palatino Linotype"/>
              </a:rPr>
              <a:t>en el</a:t>
            </a:r>
            <a:r>
              <a:rPr sz="1100" spc="-80" dirty="0">
                <a:solidFill>
                  <a:srgbClr val="228FFF"/>
                </a:solidFill>
                <a:latin typeface="Palatino Linotype"/>
                <a:cs typeface="Palatino Linotype"/>
              </a:rPr>
              <a:t> </a:t>
            </a: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ramo  del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transporte </a:t>
            </a:r>
            <a:r>
              <a:rPr sz="1100" spc="20" dirty="0">
                <a:solidFill>
                  <a:srgbClr val="228FFF"/>
                </a:solidFill>
                <a:latin typeface="Palatino Linotype"/>
                <a:cs typeface="Palatino Linotype"/>
              </a:rPr>
              <a:t>especia-  </a:t>
            </a: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lizado cumpliendo </a:t>
            </a:r>
            <a:r>
              <a:rPr sz="1100" spc="15" dirty="0">
                <a:solidFill>
                  <a:srgbClr val="228FFF"/>
                </a:solidFill>
                <a:latin typeface="Palatino Linotype"/>
                <a:cs typeface="Palatino Linotype"/>
              </a:rPr>
              <a:t>con  </a:t>
            </a:r>
            <a:r>
              <a:rPr sz="1100" dirty="0">
                <a:solidFill>
                  <a:srgbClr val="228FFF"/>
                </a:solidFill>
                <a:latin typeface="Palatino Linotype"/>
                <a:cs typeface="Palatino Linotype"/>
              </a:rPr>
              <a:t>normas </a:t>
            </a:r>
            <a:r>
              <a:rPr sz="1100" spc="-60" dirty="0">
                <a:solidFill>
                  <a:srgbClr val="228FFF"/>
                </a:solidFill>
                <a:latin typeface="Palatino Linotype"/>
                <a:cs typeface="Palatino Linotype"/>
              </a:rPr>
              <a:t>y </a:t>
            </a:r>
            <a:r>
              <a:rPr sz="1100" spc="5" dirty="0">
                <a:solidFill>
                  <a:srgbClr val="228FFF"/>
                </a:solidFill>
                <a:latin typeface="Palatino Linotype"/>
                <a:cs typeface="Palatino Linotype"/>
              </a:rPr>
              <a:t>estándares </a:t>
            </a:r>
            <a:r>
              <a:rPr sz="1100" spc="-20" dirty="0">
                <a:solidFill>
                  <a:srgbClr val="228FFF"/>
                </a:solidFill>
                <a:latin typeface="Palatino Linotype"/>
                <a:cs typeface="Palatino Linotype"/>
              </a:rPr>
              <a:t>de  </a:t>
            </a:r>
            <a:r>
              <a:rPr sz="1100" spc="-10" dirty="0">
                <a:solidFill>
                  <a:srgbClr val="228FFF"/>
                </a:solidFill>
                <a:latin typeface="Palatino Linotype"/>
                <a:cs typeface="Palatino Linotype"/>
              </a:rPr>
              <a:t>calidad</a:t>
            </a:r>
            <a:r>
              <a:rPr sz="1100" spc="-20" dirty="0">
                <a:solidFill>
                  <a:srgbClr val="228FFF"/>
                </a:solidFill>
                <a:latin typeface="Palatino Linotype"/>
                <a:cs typeface="Palatino Linotype"/>
              </a:rPr>
              <a:t> </a:t>
            </a:r>
            <a:r>
              <a:rPr sz="1100" spc="10" dirty="0">
                <a:solidFill>
                  <a:srgbClr val="228FFF"/>
                </a:solidFill>
                <a:latin typeface="Palatino Linotype"/>
                <a:cs typeface="Palatino Linotype"/>
              </a:rPr>
              <a:t>internacional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0058400" cy="3619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3070" y="478318"/>
            <a:ext cx="1787525" cy="586105"/>
          </a:xfrm>
          <a:custGeom>
            <a:avLst/>
            <a:gdLst/>
            <a:ahLst/>
            <a:cxnLst/>
            <a:rect l="l" t="t" r="r" b="b"/>
            <a:pathLst>
              <a:path w="1787525" h="586104">
                <a:moveTo>
                  <a:pt x="0" y="586028"/>
                </a:moveTo>
                <a:lnTo>
                  <a:pt x="1787296" y="586028"/>
                </a:lnTo>
                <a:lnTo>
                  <a:pt x="1787296" y="0"/>
                </a:lnTo>
                <a:lnTo>
                  <a:pt x="0" y="0"/>
                </a:lnTo>
                <a:lnTo>
                  <a:pt x="0" y="58602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20367" y="606229"/>
            <a:ext cx="1394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latin typeface="Arial"/>
                <a:cs typeface="Arial"/>
              </a:rPr>
              <a:t>Sobre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TFN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856" y="6892538"/>
            <a:ext cx="10044430" cy="208915"/>
          </a:xfrm>
          <a:custGeom>
            <a:avLst/>
            <a:gdLst/>
            <a:ahLst/>
            <a:cxnLst/>
            <a:rect l="l" t="t" r="r" b="b"/>
            <a:pathLst>
              <a:path w="10044430" h="208915">
                <a:moveTo>
                  <a:pt x="0" y="208546"/>
                </a:moveTo>
                <a:lnTo>
                  <a:pt x="10043883" y="208546"/>
                </a:lnTo>
                <a:lnTo>
                  <a:pt x="10043883" y="0"/>
                </a:lnTo>
                <a:lnTo>
                  <a:pt x="0" y="0"/>
                </a:lnTo>
                <a:lnTo>
                  <a:pt x="0" y="208546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288551"/>
            <a:ext cx="33604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Desde 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nuestro 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inicio 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sz="1200" spc="110" dirty="0">
                <a:solidFill>
                  <a:srgbClr val="FFFFFF"/>
                </a:solidFill>
                <a:latin typeface="Century Gothic"/>
                <a:cs typeface="Century Gothic"/>
              </a:rPr>
              <a:t>2007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la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estrategia 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mercado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Transfletera 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se 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identifica 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por  </a:t>
            </a:r>
            <a:r>
              <a:rPr sz="1200" spc="70" dirty="0">
                <a:solidFill>
                  <a:srgbClr val="FFFFFF"/>
                </a:solidFill>
                <a:latin typeface="Century Gothic"/>
                <a:cs typeface="Century Gothic"/>
              </a:rPr>
              <a:t>su 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excelencia, 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misma 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que </a:t>
            </a:r>
            <a:r>
              <a:rPr sz="1200" spc="40" dirty="0">
                <a:solidFill>
                  <a:srgbClr val="FFFFFF"/>
                </a:solidFill>
                <a:latin typeface="Century Gothic"/>
                <a:cs typeface="Century Gothic"/>
              </a:rPr>
              <a:t>nos </a:t>
            </a:r>
            <a:r>
              <a:rPr sz="1200" spc="-60" dirty="0">
                <a:solidFill>
                  <a:srgbClr val="FFFFFF"/>
                </a:solidFill>
                <a:latin typeface="Century Gothic"/>
                <a:cs typeface="Century Gothic"/>
              </a:rPr>
              <a:t>ha 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permitido 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desde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entonces </a:t>
            </a:r>
            <a:r>
              <a:rPr sz="1200" spc="60" dirty="0">
                <a:solidFill>
                  <a:srgbClr val="FFFFFF"/>
                </a:solidFill>
                <a:latin typeface="Century Gothic"/>
                <a:cs typeface="Century Gothic"/>
              </a:rPr>
              <a:t>ser 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una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empresa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altamente 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competitiva 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el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ramo del</a:t>
            </a:r>
            <a:r>
              <a:rPr sz="120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Century Gothic"/>
                <a:cs typeface="Century Gothic"/>
              </a:rPr>
              <a:t>transporte.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385831"/>
            <a:ext cx="32918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Transfletera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deseamos </a:t>
            </a:r>
            <a:r>
              <a:rPr sz="1200" spc="35" dirty="0">
                <a:solidFill>
                  <a:srgbClr val="FFFFFF"/>
                </a:solidFill>
                <a:latin typeface="Century Gothic"/>
                <a:cs typeface="Century Gothic"/>
              </a:rPr>
              <a:t>contribuir </a:t>
            </a:r>
            <a:r>
              <a:rPr sz="1200" spc="-125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la  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solución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200" spc="90" dirty="0">
                <a:solidFill>
                  <a:srgbClr val="FFFFFF"/>
                </a:solidFill>
                <a:latin typeface="Century Gothic"/>
                <a:cs typeface="Century Gothic"/>
              </a:rPr>
              <a:t>sus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problemas, 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por lo 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cual 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contamos 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con 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un </a:t>
            </a:r>
            <a:r>
              <a:rPr sz="1200" spc="15" dirty="0">
                <a:solidFill>
                  <a:srgbClr val="FFFFFF"/>
                </a:solidFill>
                <a:latin typeface="Century Gothic"/>
                <a:cs typeface="Century Gothic"/>
              </a:rPr>
              <a:t>grupo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humano altamente  calificado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para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atender </a:t>
            </a:r>
            <a:r>
              <a:rPr sz="1200" spc="90" dirty="0">
                <a:solidFill>
                  <a:srgbClr val="FFFFFF"/>
                </a:solidFill>
                <a:latin typeface="Century Gothic"/>
                <a:cs typeface="Century Gothic"/>
              </a:rPr>
              <a:t>sus 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necesidades  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particulares, 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por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favor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no 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dude 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en 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contactarnos, 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será un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placer</a:t>
            </a:r>
            <a:r>
              <a:rPr sz="120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atenderle.</a:t>
            </a:r>
            <a:endParaRPr sz="1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0058400" cy="2898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8249" y="2214958"/>
            <a:ext cx="1679575" cy="586105"/>
          </a:xfrm>
          <a:custGeom>
            <a:avLst/>
            <a:gdLst/>
            <a:ahLst/>
            <a:cxnLst/>
            <a:rect l="l" t="t" r="r" b="b"/>
            <a:pathLst>
              <a:path w="1679575" h="586105">
                <a:moveTo>
                  <a:pt x="0" y="586028"/>
                </a:moveTo>
                <a:lnTo>
                  <a:pt x="1679295" y="586028"/>
                </a:lnTo>
                <a:lnTo>
                  <a:pt x="1679295" y="0"/>
                </a:lnTo>
                <a:lnTo>
                  <a:pt x="0" y="0"/>
                </a:lnTo>
                <a:lnTo>
                  <a:pt x="0" y="586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8036" y="320558"/>
            <a:ext cx="2369185" cy="2330450"/>
          </a:xfrm>
          <a:custGeom>
            <a:avLst/>
            <a:gdLst/>
            <a:ahLst/>
            <a:cxnLst/>
            <a:rect l="l" t="t" r="r" b="b"/>
            <a:pathLst>
              <a:path w="2369184" h="2330450">
                <a:moveTo>
                  <a:pt x="1184351" y="0"/>
                </a:moveTo>
                <a:lnTo>
                  <a:pt x="1135532" y="971"/>
                </a:lnTo>
                <a:lnTo>
                  <a:pt x="1087215" y="3861"/>
                </a:lnTo>
                <a:lnTo>
                  <a:pt x="1039439" y="8632"/>
                </a:lnTo>
                <a:lnTo>
                  <a:pt x="992242" y="15247"/>
                </a:lnTo>
                <a:lnTo>
                  <a:pt x="945662" y="23668"/>
                </a:lnTo>
                <a:lnTo>
                  <a:pt x="899737" y="33857"/>
                </a:lnTo>
                <a:lnTo>
                  <a:pt x="854505" y="45777"/>
                </a:lnTo>
                <a:lnTo>
                  <a:pt x="810003" y="59390"/>
                </a:lnTo>
                <a:lnTo>
                  <a:pt x="766272" y="74660"/>
                </a:lnTo>
                <a:lnTo>
                  <a:pt x="723347" y="91549"/>
                </a:lnTo>
                <a:lnTo>
                  <a:pt x="681268" y="110018"/>
                </a:lnTo>
                <a:lnTo>
                  <a:pt x="640072" y="130031"/>
                </a:lnTo>
                <a:lnTo>
                  <a:pt x="599798" y="151551"/>
                </a:lnTo>
                <a:lnTo>
                  <a:pt x="560484" y="174539"/>
                </a:lnTo>
                <a:lnTo>
                  <a:pt x="522168" y="198958"/>
                </a:lnTo>
                <a:lnTo>
                  <a:pt x="484888" y="224771"/>
                </a:lnTo>
                <a:lnTo>
                  <a:pt x="448681" y="251940"/>
                </a:lnTo>
                <a:lnTo>
                  <a:pt x="413587" y="280428"/>
                </a:lnTo>
                <a:lnTo>
                  <a:pt x="379643" y="310197"/>
                </a:lnTo>
                <a:lnTo>
                  <a:pt x="346887" y="341210"/>
                </a:lnTo>
                <a:lnTo>
                  <a:pt x="315358" y="373430"/>
                </a:lnTo>
                <a:lnTo>
                  <a:pt x="285093" y="406818"/>
                </a:lnTo>
                <a:lnTo>
                  <a:pt x="256131" y="441338"/>
                </a:lnTo>
                <a:lnTo>
                  <a:pt x="228510" y="476951"/>
                </a:lnTo>
                <a:lnTo>
                  <a:pt x="202268" y="513621"/>
                </a:lnTo>
                <a:lnTo>
                  <a:pt x="177442" y="551310"/>
                </a:lnTo>
                <a:lnTo>
                  <a:pt x="154072" y="589981"/>
                </a:lnTo>
                <a:lnTo>
                  <a:pt x="132194" y="629595"/>
                </a:lnTo>
                <a:lnTo>
                  <a:pt x="111848" y="670116"/>
                </a:lnTo>
                <a:lnTo>
                  <a:pt x="93071" y="711506"/>
                </a:lnTo>
                <a:lnTo>
                  <a:pt x="75902" y="753728"/>
                </a:lnTo>
                <a:lnTo>
                  <a:pt x="60378" y="796743"/>
                </a:lnTo>
                <a:lnTo>
                  <a:pt x="46538" y="840516"/>
                </a:lnTo>
                <a:lnTo>
                  <a:pt x="34420" y="885007"/>
                </a:lnTo>
                <a:lnTo>
                  <a:pt x="24061" y="930180"/>
                </a:lnTo>
                <a:lnTo>
                  <a:pt x="15501" y="975997"/>
                </a:lnTo>
                <a:lnTo>
                  <a:pt x="8776" y="1022421"/>
                </a:lnTo>
                <a:lnTo>
                  <a:pt x="3926" y="1069414"/>
                </a:lnTo>
                <a:lnTo>
                  <a:pt x="987" y="1116939"/>
                </a:lnTo>
                <a:lnTo>
                  <a:pt x="0" y="1164958"/>
                </a:lnTo>
                <a:lnTo>
                  <a:pt x="987" y="1212977"/>
                </a:lnTo>
                <a:lnTo>
                  <a:pt x="3926" y="1260501"/>
                </a:lnTo>
                <a:lnTo>
                  <a:pt x="8776" y="1307494"/>
                </a:lnTo>
                <a:lnTo>
                  <a:pt x="15501" y="1353918"/>
                </a:lnTo>
                <a:lnTo>
                  <a:pt x="24061" y="1399735"/>
                </a:lnTo>
                <a:lnTo>
                  <a:pt x="34420" y="1444908"/>
                </a:lnTo>
                <a:lnTo>
                  <a:pt x="46538" y="1489399"/>
                </a:lnTo>
                <a:lnTo>
                  <a:pt x="60378" y="1533171"/>
                </a:lnTo>
                <a:lnTo>
                  <a:pt x="75902" y="1576186"/>
                </a:lnTo>
                <a:lnTo>
                  <a:pt x="93071" y="1618407"/>
                </a:lnTo>
                <a:lnTo>
                  <a:pt x="111848" y="1659797"/>
                </a:lnTo>
                <a:lnTo>
                  <a:pt x="132194" y="1700318"/>
                </a:lnTo>
                <a:lnTo>
                  <a:pt x="154072" y="1739932"/>
                </a:lnTo>
                <a:lnTo>
                  <a:pt x="177442" y="1778602"/>
                </a:lnTo>
                <a:lnTo>
                  <a:pt x="202268" y="1816290"/>
                </a:lnTo>
                <a:lnTo>
                  <a:pt x="228510" y="1852960"/>
                </a:lnTo>
                <a:lnTo>
                  <a:pt x="256131" y="1888573"/>
                </a:lnTo>
                <a:lnTo>
                  <a:pt x="285093" y="1923092"/>
                </a:lnTo>
                <a:lnTo>
                  <a:pt x="315358" y="1956480"/>
                </a:lnTo>
                <a:lnTo>
                  <a:pt x="346887" y="1988699"/>
                </a:lnTo>
                <a:lnTo>
                  <a:pt x="379643" y="2019711"/>
                </a:lnTo>
                <a:lnTo>
                  <a:pt x="413587" y="2049480"/>
                </a:lnTo>
                <a:lnTo>
                  <a:pt x="448681" y="2077968"/>
                </a:lnTo>
                <a:lnTo>
                  <a:pt x="484888" y="2105137"/>
                </a:lnTo>
                <a:lnTo>
                  <a:pt x="522168" y="2130949"/>
                </a:lnTo>
                <a:lnTo>
                  <a:pt x="560484" y="2155368"/>
                </a:lnTo>
                <a:lnTo>
                  <a:pt x="599798" y="2178355"/>
                </a:lnTo>
                <a:lnTo>
                  <a:pt x="640072" y="2199874"/>
                </a:lnTo>
                <a:lnTo>
                  <a:pt x="681268" y="2219887"/>
                </a:lnTo>
                <a:lnTo>
                  <a:pt x="723347" y="2238356"/>
                </a:lnTo>
                <a:lnTo>
                  <a:pt x="766272" y="2255244"/>
                </a:lnTo>
                <a:lnTo>
                  <a:pt x="810003" y="2270514"/>
                </a:lnTo>
                <a:lnTo>
                  <a:pt x="854505" y="2284127"/>
                </a:lnTo>
                <a:lnTo>
                  <a:pt x="899737" y="2296047"/>
                </a:lnTo>
                <a:lnTo>
                  <a:pt x="945662" y="2306236"/>
                </a:lnTo>
                <a:lnTo>
                  <a:pt x="992242" y="2314656"/>
                </a:lnTo>
                <a:lnTo>
                  <a:pt x="1039439" y="2321271"/>
                </a:lnTo>
                <a:lnTo>
                  <a:pt x="1087215" y="2326042"/>
                </a:lnTo>
                <a:lnTo>
                  <a:pt x="1135532" y="2328932"/>
                </a:lnTo>
                <a:lnTo>
                  <a:pt x="1184351" y="2329903"/>
                </a:lnTo>
                <a:lnTo>
                  <a:pt x="1233170" y="2328932"/>
                </a:lnTo>
                <a:lnTo>
                  <a:pt x="1281486" y="2326042"/>
                </a:lnTo>
                <a:lnTo>
                  <a:pt x="1329262" y="2321271"/>
                </a:lnTo>
                <a:lnTo>
                  <a:pt x="1376459" y="2314656"/>
                </a:lnTo>
                <a:lnTo>
                  <a:pt x="1423039" y="2306236"/>
                </a:lnTo>
                <a:lnTo>
                  <a:pt x="1468965" y="2296047"/>
                </a:lnTo>
                <a:lnTo>
                  <a:pt x="1514197" y="2284127"/>
                </a:lnTo>
                <a:lnTo>
                  <a:pt x="1558698" y="2270514"/>
                </a:lnTo>
                <a:lnTo>
                  <a:pt x="1602430" y="2255244"/>
                </a:lnTo>
                <a:lnTo>
                  <a:pt x="1645354" y="2238356"/>
                </a:lnTo>
                <a:lnTo>
                  <a:pt x="1687433" y="2219887"/>
                </a:lnTo>
                <a:lnTo>
                  <a:pt x="1728629" y="2199874"/>
                </a:lnTo>
                <a:lnTo>
                  <a:pt x="1768903" y="2178355"/>
                </a:lnTo>
                <a:lnTo>
                  <a:pt x="1808217" y="2155368"/>
                </a:lnTo>
                <a:lnTo>
                  <a:pt x="1846533" y="2130949"/>
                </a:lnTo>
                <a:lnTo>
                  <a:pt x="1883814" y="2105137"/>
                </a:lnTo>
                <a:lnTo>
                  <a:pt x="1920020" y="2077968"/>
                </a:lnTo>
                <a:lnTo>
                  <a:pt x="1955114" y="2049480"/>
                </a:lnTo>
                <a:lnTo>
                  <a:pt x="1989058" y="2019711"/>
                </a:lnTo>
                <a:lnTo>
                  <a:pt x="2021814" y="1988699"/>
                </a:lnTo>
                <a:lnTo>
                  <a:pt x="2053343" y="1956480"/>
                </a:lnTo>
                <a:lnTo>
                  <a:pt x="2083608" y="1923092"/>
                </a:lnTo>
                <a:lnTo>
                  <a:pt x="2112570" y="1888573"/>
                </a:lnTo>
                <a:lnTo>
                  <a:pt x="2140191" y="1852960"/>
                </a:lnTo>
                <a:lnTo>
                  <a:pt x="2166434" y="1816290"/>
                </a:lnTo>
                <a:lnTo>
                  <a:pt x="2191259" y="1778602"/>
                </a:lnTo>
                <a:lnTo>
                  <a:pt x="2214630" y="1739932"/>
                </a:lnTo>
                <a:lnTo>
                  <a:pt x="2236507" y="1700318"/>
                </a:lnTo>
                <a:lnTo>
                  <a:pt x="2256853" y="1659797"/>
                </a:lnTo>
                <a:lnTo>
                  <a:pt x="2275630" y="1618407"/>
                </a:lnTo>
                <a:lnTo>
                  <a:pt x="2292799" y="1576186"/>
                </a:lnTo>
                <a:lnTo>
                  <a:pt x="2308323" y="1533171"/>
                </a:lnTo>
                <a:lnTo>
                  <a:pt x="2322163" y="1489399"/>
                </a:lnTo>
                <a:lnTo>
                  <a:pt x="2334282" y="1444908"/>
                </a:lnTo>
                <a:lnTo>
                  <a:pt x="2344640" y="1399735"/>
                </a:lnTo>
                <a:lnTo>
                  <a:pt x="2353201" y="1353918"/>
                </a:lnTo>
                <a:lnTo>
                  <a:pt x="2359925" y="1307494"/>
                </a:lnTo>
                <a:lnTo>
                  <a:pt x="2364776" y="1260501"/>
                </a:lnTo>
                <a:lnTo>
                  <a:pt x="2367714" y="1212977"/>
                </a:lnTo>
                <a:lnTo>
                  <a:pt x="2368702" y="1164958"/>
                </a:lnTo>
                <a:lnTo>
                  <a:pt x="2367714" y="1116939"/>
                </a:lnTo>
                <a:lnTo>
                  <a:pt x="2364776" y="1069414"/>
                </a:lnTo>
                <a:lnTo>
                  <a:pt x="2359925" y="1022421"/>
                </a:lnTo>
                <a:lnTo>
                  <a:pt x="2353201" y="975997"/>
                </a:lnTo>
                <a:lnTo>
                  <a:pt x="2344640" y="930180"/>
                </a:lnTo>
                <a:lnTo>
                  <a:pt x="2334282" y="885007"/>
                </a:lnTo>
                <a:lnTo>
                  <a:pt x="2322163" y="840516"/>
                </a:lnTo>
                <a:lnTo>
                  <a:pt x="2308323" y="796743"/>
                </a:lnTo>
                <a:lnTo>
                  <a:pt x="2292799" y="753728"/>
                </a:lnTo>
                <a:lnTo>
                  <a:pt x="2275630" y="711506"/>
                </a:lnTo>
                <a:lnTo>
                  <a:pt x="2256853" y="670116"/>
                </a:lnTo>
                <a:lnTo>
                  <a:pt x="2236507" y="629595"/>
                </a:lnTo>
                <a:lnTo>
                  <a:pt x="2214630" y="589981"/>
                </a:lnTo>
                <a:lnTo>
                  <a:pt x="2191259" y="551310"/>
                </a:lnTo>
                <a:lnTo>
                  <a:pt x="2166434" y="513621"/>
                </a:lnTo>
                <a:lnTo>
                  <a:pt x="2140191" y="476951"/>
                </a:lnTo>
                <a:lnTo>
                  <a:pt x="2112570" y="441338"/>
                </a:lnTo>
                <a:lnTo>
                  <a:pt x="2083608" y="406818"/>
                </a:lnTo>
                <a:lnTo>
                  <a:pt x="2053343" y="373430"/>
                </a:lnTo>
                <a:lnTo>
                  <a:pt x="2021814" y="341210"/>
                </a:lnTo>
                <a:lnTo>
                  <a:pt x="1989058" y="310197"/>
                </a:lnTo>
                <a:lnTo>
                  <a:pt x="1955114" y="280428"/>
                </a:lnTo>
                <a:lnTo>
                  <a:pt x="1920020" y="251940"/>
                </a:lnTo>
                <a:lnTo>
                  <a:pt x="1883814" y="224771"/>
                </a:lnTo>
                <a:lnTo>
                  <a:pt x="1846533" y="198958"/>
                </a:lnTo>
                <a:lnTo>
                  <a:pt x="1808217" y="174539"/>
                </a:lnTo>
                <a:lnTo>
                  <a:pt x="1768903" y="151551"/>
                </a:lnTo>
                <a:lnTo>
                  <a:pt x="1728629" y="130031"/>
                </a:lnTo>
                <a:lnTo>
                  <a:pt x="1687433" y="110018"/>
                </a:lnTo>
                <a:lnTo>
                  <a:pt x="1645354" y="91549"/>
                </a:lnTo>
                <a:lnTo>
                  <a:pt x="1602430" y="74660"/>
                </a:lnTo>
                <a:lnTo>
                  <a:pt x="1558698" y="59390"/>
                </a:lnTo>
                <a:lnTo>
                  <a:pt x="1514197" y="45777"/>
                </a:lnTo>
                <a:lnTo>
                  <a:pt x="1468965" y="33857"/>
                </a:lnTo>
                <a:lnTo>
                  <a:pt x="1423039" y="23668"/>
                </a:lnTo>
                <a:lnTo>
                  <a:pt x="1376459" y="15247"/>
                </a:lnTo>
                <a:lnTo>
                  <a:pt x="1329262" y="8632"/>
                </a:lnTo>
                <a:lnTo>
                  <a:pt x="1281486" y="3861"/>
                </a:lnTo>
                <a:lnTo>
                  <a:pt x="1233170" y="971"/>
                </a:lnTo>
                <a:lnTo>
                  <a:pt x="1184351" y="0"/>
                </a:lnTo>
                <a:close/>
              </a:path>
            </a:pathLst>
          </a:custGeom>
          <a:solidFill>
            <a:srgbClr val="001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8249" y="2233295"/>
            <a:ext cx="1679575" cy="586105"/>
          </a:xfrm>
          <a:prstGeom prst="rect">
            <a:avLst/>
          </a:prstGeom>
          <a:ln w="25400">
            <a:solidFill>
              <a:srgbClr val="001547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105"/>
              </a:spcBef>
            </a:pPr>
            <a:r>
              <a:rPr sz="2000" b="1" spc="35" dirty="0">
                <a:solidFill>
                  <a:srgbClr val="001547"/>
                </a:solidFill>
                <a:latin typeface="Arial"/>
                <a:cs typeface="Arial"/>
              </a:rPr>
              <a:t>Servicios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299" y="3601647"/>
            <a:ext cx="2813050" cy="6369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20" dirty="0">
                <a:solidFill>
                  <a:srgbClr val="001547"/>
                </a:solidFill>
                <a:latin typeface="Arial"/>
                <a:cs typeface="Arial"/>
              </a:rPr>
              <a:t>SERVICIOS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1200" spc="15" dirty="0">
                <a:solidFill>
                  <a:srgbClr val="001547"/>
                </a:solidFill>
                <a:latin typeface="Century Gothic"/>
                <a:cs typeface="Century Gothic"/>
              </a:rPr>
              <a:t>Pipas, </a:t>
            </a:r>
            <a:r>
              <a:rPr sz="1200" spc="10" dirty="0">
                <a:solidFill>
                  <a:srgbClr val="001547"/>
                </a:solidFill>
                <a:latin typeface="Century Gothic"/>
                <a:cs typeface="Century Gothic"/>
              </a:rPr>
              <a:t>Plataformas, </a:t>
            </a:r>
            <a:r>
              <a:rPr sz="1200" spc="-30" dirty="0">
                <a:solidFill>
                  <a:srgbClr val="001547"/>
                </a:solidFill>
                <a:latin typeface="Century Gothic"/>
                <a:cs typeface="Century Gothic"/>
              </a:rPr>
              <a:t>Cajas </a:t>
            </a:r>
            <a:r>
              <a:rPr sz="1200" spc="-5" dirty="0">
                <a:solidFill>
                  <a:srgbClr val="001547"/>
                </a:solidFill>
                <a:latin typeface="Century Gothic"/>
                <a:cs typeface="Century Gothic"/>
              </a:rPr>
              <a:t>secas </a:t>
            </a:r>
            <a:r>
              <a:rPr sz="1200" spc="90" dirty="0">
                <a:solidFill>
                  <a:srgbClr val="001547"/>
                </a:solidFill>
                <a:latin typeface="Century Gothic"/>
                <a:cs typeface="Century Gothic"/>
              </a:rPr>
              <a:t>53´ </a:t>
            </a:r>
            <a:r>
              <a:rPr sz="1200" spc="65" dirty="0">
                <a:solidFill>
                  <a:srgbClr val="001547"/>
                </a:solidFill>
                <a:latin typeface="Century Gothic"/>
                <a:cs typeface="Century Gothic"/>
              </a:rPr>
              <a:t>y  </a:t>
            </a:r>
            <a:r>
              <a:rPr sz="1200" spc="30" dirty="0">
                <a:solidFill>
                  <a:srgbClr val="001547"/>
                </a:solidFill>
                <a:latin typeface="Century Gothic"/>
                <a:cs typeface="Century Gothic"/>
              </a:rPr>
              <a:t>Tolvas</a:t>
            </a:r>
            <a:r>
              <a:rPr sz="1200" spc="2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001547"/>
                </a:solidFill>
                <a:latin typeface="Century Gothic"/>
                <a:cs typeface="Century Gothic"/>
              </a:rPr>
              <a:t>neumáticas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299" y="4421178"/>
            <a:ext cx="3387090" cy="6369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45" dirty="0">
                <a:solidFill>
                  <a:srgbClr val="001547"/>
                </a:solidFill>
                <a:latin typeface="Arial"/>
                <a:cs typeface="Arial"/>
              </a:rPr>
              <a:t>DEDICADO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Servicio </a:t>
            </a:r>
            <a:r>
              <a:rPr sz="1200" spc="-35" dirty="0">
                <a:solidFill>
                  <a:srgbClr val="001547"/>
                </a:solidFill>
                <a:latin typeface="Century Gothic"/>
                <a:cs typeface="Century Gothic"/>
              </a:rPr>
              <a:t>en </a:t>
            </a:r>
            <a:r>
              <a:rPr sz="1200" spc="10" dirty="0">
                <a:solidFill>
                  <a:srgbClr val="001547"/>
                </a:solidFill>
                <a:latin typeface="Century Gothic"/>
                <a:cs typeface="Century Gothic"/>
              </a:rPr>
              <a:t>forma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exclusiva </a:t>
            </a:r>
            <a:r>
              <a:rPr sz="1200" spc="-45" dirty="0">
                <a:solidFill>
                  <a:srgbClr val="001547"/>
                </a:solidFill>
                <a:latin typeface="Century Gothic"/>
                <a:cs typeface="Century Gothic"/>
              </a:rPr>
              <a:t>para </a:t>
            </a: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cubrir  </a:t>
            </a:r>
            <a:r>
              <a:rPr sz="1200" spc="-15" dirty="0">
                <a:solidFill>
                  <a:srgbClr val="001547"/>
                </a:solidFill>
                <a:latin typeface="Century Gothic"/>
                <a:cs typeface="Century Gothic"/>
              </a:rPr>
              <a:t>necesidades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específicas </a:t>
            </a:r>
            <a:r>
              <a:rPr sz="1200" spc="-50" dirty="0">
                <a:solidFill>
                  <a:srgbClr val="001547"/>
                </a:solidFill>
                <a:latin typeface="Century Gothic"/>
                <a:cs typeface="Century Gothic"/>
              </a:rPr>
              <a:t>de </a:t>
            </a:r>
            <a:r>
              <a:rPr sz="1200" spc="40" dirty="0">
                <a:solidFill>
                  <a:srgbClr val="001547"/>
                </a:solidFill>
                <a:latin typeface="Century Gothic"/>
                <a:cs typeface="Century Gothic"/>
              </a:rPr>
              <a:t>nuestros</a:t>
            </a:r>
            <a:r>
              <a:rPr sz="1200" spc="17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001547"/>
                </a:solidFill>
                <a:latin typeface="Century Gothic"/>
                <a:cs typeface="Century Gothic"/>
              </a:rPr>
              <a:t>clientes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299" y="5261027"/>
            <a:ext cx="2462530" cy="4540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25" dirty="0" smtClean="0">
                <a:solidFill>
                  <a:srgbClr val="001547"/>
                </a:solidFill>
                <a:latin typeface="Arial"/>
                <a:cs typeface="Arial"/>
              </a:rPr>
              <a:t>GRANEL</a:t>
            </a:r>
            <a:r>
              <a:rPr sz="1000" b="1" spc="15" dirty="0" smtClean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000" b="1" spc="50" dirty="0" smtClean="0">
                <a:solidFill>
                  <a:srgbClr val="001547"/>
                </a:solidFill>
                <a:latin typeface="Arial"/>
                <a:cs typeface="Arial"/>
              </a:rPr>
              <a:t>LÍQUIDO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35" dirty="0" err="1">
                <a:solidFill>
                  <a:srgbClr val="001547"/>
                </a:solidFill>
                <a:latin typeface="Century Gothic"/>
                <a:cs typeface="Century Gothic"/>
              </a:rPr>
              <a:t>Servicio</a:t>
            </a: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-25" dirty="0" err="1" smtClean="0">
                <a:solidFill>
                  <a:srgbClr val="001547"/>
                </a:solidFill>
                <a:latin typeface="Century Gothic"/>
                <a:cs typeface="Century Gothic"/>
              </a:rPr>
              <a:t>nacional</a:t>
            </a:r>
            <a:r>
              <a:rPr sz="1200" spc="-25" dirty="0" smtClean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-70" dirty="0">
                <a:solidFill>
                  <a:srgbClr val="001547"/>
                </a:solidFill>
                <a:latin typeface="Century Gothic"/>
                <a:cs typeface="Century Gothic"/>
              </a:rPr>
              <a:t>e</a:t>
            </a:r>
            <a:r>
              <a:rPr sz="1200" spc="2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internacional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237" y="5917999"/>
            <a:ext cx="1651000" cy="4540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30" dirty="0">
                <a:solidFill>
                  <a:srgbClr val="001547"/>
                </a:solidFill>
                <a:latin typeface="Arial"/>
                <a:cs typeface="Arial"/>
              </a:rPr>
              <a:t>SÓLIDOS </a:t>
            </a:r>
            <a:r>
              <a:rPr sz="1000" b="1" spc="65" dirty="0">
                <a:solidFill>
                  <a:srgbClr val="001547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rgbClr val="001547"/>
                </a:solidFill>
                <a:latin typeface="Arial"/>
                <a:cs typeface="Arial"/>
              </a:rPr>
              <a:t>GRANEL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Servicio</a:t>
            </a:r>
            <a:r>
              <a:rPr sz="1200" spc="-2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internacional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1299" y="6591902"/>
            <a:ext cx="31127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001547"/>
                </a:solidFill>
                <a:latin typeface="Arial"/>
                <a:cs typeface="Arial"/>
              </a:rPr>
              <a:t>GRADO </a:t>
            </a:r>
            <a:r>
              <a:rPr sz="1000" b="1" spc="40" dirty="0" smtClean="0">
                <a:solidFill>
                  <a:srgbClr val="001547"/>
                </a:solidFill>
                <a:latin typeface="Arial"/>
                <a:cs typeface="Arial"/>
              </a:rPr>
              <a:t>ALIMENTICIO </a:t>
            </a: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Servicio</a:t>
            </a:r>
            <a:r>
              <a:rPr sz="1200" spc="-2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internacional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11299" y="3601647"/>
            <a:ext cx="2462530" cy="4540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30" dirty="0">
                <a:solidFill>
                  <a:srgbClr val="001547"/>
                </a:solidFill>
                <a:latin typeface="Arial"/>
                <a:cs typeface="Arial"/>
              </a:rPr>
              <a:t>PETROQUÍMICOS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spc="35" dirty="0">
                <a:solidFill>
                  <a:srgbClr val="001547"/>
                </a:solidFill>
                <a:latin typeface="Century Gothic"/>
                <a:cs typeface="Century Gothic"/>
              </a:rPr>
              <a:t>Servicio </a:t>
            </a:r>
            <a:r>
              <a:rPr sz="1200" spc="-25" dirty="0">
                <a:solidFill>
                  <a:srgbClr val="001547"/>
                </a:solidFill>
                <a:latin typeface="Century Gothic"/>
                <a:cs typeface="Century Gothic"/>
              </a:rPr>
              <a:t>nacional </a:t>
            </a:r>
            <a:r>
              <a:rPr sz="1200" spc="-70" dirty="0">
                <a:solidFill>
                  <a:srgbClr val="001547"/>
                </a:solidFill>
                <a:latin typeface="Century Gothic"/>
                <a:cs typeface="Century Gothic"/>
              </a:rPr>
              <a:t>e</a:t>
            </a:r>
            <a:r>
              <a:rPr sz="1200" spc="2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internacional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11299" y="4645565"/>
            <a:ext cx="2538095" cy="8197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b="1" spc="30" dirty="0">
                <a:solidFill>
                  <a:srgbClr val="001547"/>
                </a:solidFill>
                <a:latin typeface="Arial"/>
                <a:cs typeface="Arial"/>
              </a:rPr>
              <a:t>SERVICIO DE</a:t>
            </a:r>
            <a:r>
              <a:rPr sz="1000" b="1" spc="5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001547"/>
                </a:solidFill>
                <a:latin typeface="Arial"/>
                <a:cs typeface="Arial"/>
              </a:rPr>
              <a:t>BODEGA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1200" spc="-30" dirty="0">
                <a:solidFill>
                  <a:srgbClr val="001547"/>
                </a:solidFill>
                <a:latin typeface="Century Gothic"/>
                <a:cs typeface="Century Gothic"/>
              </a:rPr>
              <a:t>Almacenaje, </a:t>
            </a:r>
            <a:r>
              <a:rPr sz="1200" spc="25" dirty="0">
                <a:solidFill>
                  <a:srgbClr val="001547"/>
                </a:solidFill>
                <a:latin typeface="Century Gothic"/>
                <a:cs typeface="Century Gothic"/>
              </a:rPr>
              <a:t>transbordos,</a:t>
            </a:r>
            <a:r>
              <a:rPr sz="1200" spc="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001547"/>
                </a:solidFill>
                <a:latin typeface="Century Gothic"/>
                <a:cs typeface="Century Gothic"/>
              </a:rPr>
              <a:t>manejo  </a:t>
            </a:r>
            <a:r>
              <a:rPr sz="1200" spc="65" dirty="0">
                <a:solidFill>
                  <a:srgbClr val="001547"/>
                </a:solidFill>
                <a:latin typeface="Century Gothic"/>
                <a:cs typeface="Century Gothic"/>
              </a:rPr>
              <a:t>y </a:t>
            </a:r>
            <a:r>
              <a:rPr sz="1200" spc="30" dirty="0">
                <a:solidFill>
                  <a:srgbClr val="001547"/>
                </a:solidFill>
                <a:latin typeface="Century Gothic"/>
                <a:cs typeface="Century Gothic"/>
              </a:rPr>
              <a:t>distribución </a:t>
            </a:r>
            <a:r>
              <a:rPr sz="1200" spc="-50" dirty="0">
                <a:solidFill>
                  <a:srgbClr val="001547"/>
                </a:solidFill>
                <a:latin typeface="Century Gothic"/>
                <a:cs typeface="Century Gothic"/>
              </a:rPr>
              <a:t>de </a:t>
            </a:r>
            <a:r>
              <a:rPr sz="1200" spc="-20" dirty="0">
                <a:solidFill>
                  <a:srgbClr val="001547"/>
                </a:solidFill>
                <a:latin typeface="Century Gothic"/>
                <a:cs typeface="Century Gothic"/>
              </a:rPr>
              <a:t>mercancías,  </a:t>
            </a:r>
            <a:r>
              <a:rPr sz="1200" dirty="0">
                <a:solidFill>
                  <a:srgbClr val="001547"/>
                </a:solidFill>
                <a:latin typeface="Century Gothic"/>
                <a:cs typeface="Century Gothic"/>
              </a:rPr>
              <a:t>material </a:t>
            </a:r>
            <a:r>
              <a:rPr sz="1200" spc="10" dirty="0">
                <a:solidFill>
                  <a:srgbClr val="001547"/>
                </a:solidFill>
                <a:latin typeface="Century Gothic"/>
                <a:cs typeface="Century Gothic"/>
              </a:rPr>
              <a:t>normal </a:t>
            </a:r>
            <a:r>
              <a:rPr sz="1200" spc="65" dirty="0">
                <a:solidFill>
                  <a:srgbClr val="001547"/>
                </a:solidFill>
                <a:latin typeface="Century Gothic"/>
                <a:cs typeface="Century Gothic"/>
              </a:rPr>
              <a:t>y</a:t>
            </a:r>
            <a:r>
              <a:rPr sz="1200" spc="6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15" dirty="0">
                <a:solidFill>
                  <a:srgbClr val="001547"/>
                </a:solidFill>
                <a:latin typeface="Century Gothic"/>
                <a:cs typeface="Century Gothic"/>
              </a:rPr>
              <a:t>peligroso.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11299" y="4270080"/>
            <a:ext cx="1620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001547"/>
                </a:solidFill>
                <a:latin typeface="Arial"/>
                <a:cs typeface="Arial"/>
              </a:rPr>
              <a:t>SERVICIOS</a:t>
            </a:r>
            <a:r>
              <a:rPr sz="1000" b="1" spc="-25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000" b="1" spc="35" dirty="0">
                <a:solidFill>
                  <a:srgbClr val="001547"/>
                </a:solidFill>
                <a:latin typeface="Arial"/>
                <a:cs typeface="Arial"/>
              </a:rPr>
              <a:t>ADUANALES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1299" y="5679780"/>
            <a:ext cx="1586230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001547"/>
                </a:solidFill>
                <a:latin typeface="Arial"/>
                <a:cs typeface="Arial"/>
              </a:rPr>
              <a:t>SERVICIO</a:t>
            </a:r>
            <a:r>
              <a:rPr sz="1000" b="1" spc="-130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000" b="1" spc="35" dirty="0">
                <a:solidFill>
                  <a:srgbClr val="001547"/>
                </a:solidFill>
                <a:latin typeface="Arial"/>
                <a:cs typeface="Arial"/>
              </a:rPr>
              <a:t>INTERMODAL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25" dirty="0">
                <a:solidFill>
                  <a:srgbClr val="001547"/>
                </a:solidFill>
                <a:latin typeface="Century Gothic"/>
                <a:cs typeface="Century Gothic"/>
              </a:rPr>
              <a:t>Acceso </a:t>
            </a:r>
            <a:r>
              <a:rPr sz="1200" spc="-125" dirty="0">
                <a:solidFill>
                  <a:srgbClr val="001547"/>
                </a:solidFill>
                <a:latin typeface="Century Gothic"/>
                <a:cs typeface="Century Gothic"/>
              </a:rPr>
              <a:t>a  </a:t>
            </a:r>
            <a:r>
              <a:rPr sz="1200" spc="-10" dirty="0">
                <a:solidFill>
                  <a:srgbClr val="001547"/>
                </a:solidFill>
                <a:latin typeface="Century Gothic"/>
                <a:cs typeface="Century Gothic"/>
              </a:rPr>
              <a:t>rampas</a:t>
            </a:r>
            <a:r>
              <a:rPr sz="1200" spc="-4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001547"/>
                </a:solidFill>
                <a:latin typeface="Century Gothic"/>
                <a:cs typeface="Century Gothic"/>
              </a:rPr>
              <a:t>en:</a:t>
            </a:r>
            <a:endParaRPr sz="1200">
              <a:latin typeface="Century Gothic"/>
              <a:cs typeface="Century Gothic"/>
            </a:endParaRPr>
          </a:p>
          <a:p>
            <a:pPr marL="120014" indent="-107950">
              <a:lnSpc>
                <a:spcPct val="100000"/>
              </a:lnSpc>
              <a:spcBef>
                <a:spcPts val="359"/>
              </a:spcBef>
              <a:buChar char="-"/>
              <a:tabLst>
                <a:tab pos="120650" algn="l"/>
              </a:tabLst>
            </a:pPr>
            <a:r>
              <a:rPr sz="1200" spc="5" dirty="0">
                <a:solidFill>
                  <a:srgbClr val="001547"/>
                </a:solidFill>
                <a:latin typeface="Century Gothic"/>
                <a:cs typeface="Century Gothic"/>
              </a:rPr>
              <a:t>Laredo</a:t>
            </a:r>
            <a:endParaRPr sz="1200">
              <a:latin typeface="Century Gothic"/>
              <a:cs typeface="Century Gothic"/>
            </a:endParaRPr>
          </a:p>
          <a:p>
            <a:pPr marL="120014" indent="-107950">
              <a:lnSpc>
                <a:spcPct val="100000"/>
              </a:lnSpc>
              <a:buChar char="-"/>
              <a:tabLst>
                <a:tab pos="120650" algn="l"/>
              </a:tabLst>
            </a:pPr>
            <a:r>
              <a:rPr sz="1200" spc="30" dirty="0">
                <a:solidFill>
                  <a:srgbClr val="001547"/>
                </a:solidFill>
                <a:latin typeface="Century Gothic"/>
                <a:cs typeface="Century Gothic"/>
              </a:rPr>
              <a:t>Salinas</a:t>
            </a:r>
            <a:r>
              <a:rPr sz="1200" spc="-5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15" dirty="0">
                <a:solidFill>
                  <a:srgbClr val="001547"/>
                </a:solidFill>
                <a:latin typeface="Century Gothic"/>
                <a:cs typeface="Century Gothic"/>
              </a:rPr>
              <a:t>Victoria</a:t>
            </a:r>
            <a:endParaRPr sz="1200">
              <a:latin typeface="Century Gothic"/>
              <a:cs typeface="Century Gothic"/>
            </a:endParaRPr>
          </a:p>
          <a:p>
            <a:pPr marL="120014" indent="-107950">
              <a:lnSpc>
                <a:spcPct val="100000"/>
              </a:lnSpc>
              <a:buChar char="-"/>
              <a:tabLst>
                <a:tab pos="120650" algn="l"/>
              </a:tabLst>
            </a:pPr>
            <a:r>
              <a:rPr sz="1200" spc="15" dirty="0">
                <a:solidFill>
                  <a:srgbClr val="001547"/>
                </a:solidFill>
                <a:latin typeface="Century Gothic"/>
                <a:cs typeface="Century Gothic"/>
              </a:rPr>
              <a:t>San </a:t>
            </a:r>
            <a:r>
              <a:rPr sz="1200" spc="100" dirty="0">
                <a:solidFill>
                  <a:srgbClr val="001547"/>
                </a:solidFill>
                <a:latin typeface="Century Gothic"/>
                <a:cs typeface="Century Gothic"/>
              </a:rPr>
              <a:t>Luis</a:t>
            </a:r>
            <a:r>
              <a:rPr sz="1200" spc="-3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200" spc="50" dirty="0">
                <a:solidFill>
                  <a:srgbClr val="001547"/>
                </a:solidFill>
                <a:latin typeface="Century Gothic"/>
                <a:cs typeface="Century Gothic"/>
              </a:rPr>
              <a:t>Potosí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84585" y="889565"/>
            <a:ext cx="1696085" cy="1066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marR="76835" algn="ctr">
              <a:lnSpc>
                <a:spcPct val="101200"/>
              </a:lnSpc>
              <a:spcBef>
                <a:spcPts val="95"/>
              </a:spcBef>
            </a:pPr>
            <a:r>
              <a:rPr sz="1350" b="1" spc="50" dirty="0">
                <a:solidFill>
                  <a:srgbClr val="FFFFFF"/>
                </a:solidFill>
                <a:latin typeface="Arial"/>
                <a:cs typeface="Arial"/>
              </a:rPr>
              <a:t>Nuestro </a:t>
            </a:r>
            <a:r>
              <a:rPr sz="1350" b="1" spc="70" dirty="0">
                <a:solidFill>
                  <a:srgbClr val="FFFFFF"/>
                </a:solidFill>
                <a:latin typeface="Arial"/>
                <a:cs typeface="Arial"/>
              </a:rPr>
              <a:t>equipo  </a:t>
            </a:r>
            <a:r>
              <a:rPr sz="1350" b="1" spc="50" dirty="0">
                <a:solidFill>
                  <a:srgbClr val="FFFFFF"/>
                </a:solidFill>
                <a:latin typeface="Arial"/>
                <a:cs typeface="Arial"/>
              </a:rPr>
              <a:t>humano </a:t>
            </a: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55" dirty="0">
                <a:solidFill>
                  <a:srgbClr val="FFFFFF"/>
                </a:solidFill>
                <a:latin typeface="Arial"/>
                <a:cs typeface="Arial"/>
              </a:rPr>
              <a:t>factor  </a:t>
            </a:r>
            <a:r>
              <a:rPr sz="1350" b="1" spc="60" dirty="0">
                <a:solidFill>
                  <a:srgbClr val="FFFFFF"/>
                </a:solidFill>
                <a:latin typeface="Arial"/>
                <a:cs typeface="Arial"/>
              </a:rPr>
              <a:t>fundamental  </a:t>
            </a:r>
            <a:r>
              <a:rPr sz="1350" b="1" spc="55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350" b="1" spc="60" dirty="0">
                <a:solidFill>
                  <a:srgbClr val="FFFFFF"/>
                </a:solidFill>
                <a:latin typeface="Arial"/>
                <a:cs typeface="Arial"/>
              </a:rPr>
              <a:t>el logro</a:t>
            </a:r>
            <a:r>
              <a:rPr sz="13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9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3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nuestros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50" dirty="0">
                <a:solidFill>
                  <a:srgbClr val="FFFFFF"/>
                </a:solidFill>
                <a:latin typeface="Arial"/>
                <a:cs typeface="Arial"/>
              </a:rPr>
              <a:t>objetivos.</a:t>
            </a:r>
            <a:endParaRPr sz="1350" dirty="0">
              <a:latin typeface="Arial"/>
              <a:cs typeface="Arial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22480" y="72165"/>
            <a:ext cx="1271538" cy="1523011"/>
            <a:chOff x="7813107" y="3832301"/>
            <a:chExt cx="1707514" cy="2181704"/>
          </a:xfrm>
        </p:grpSpPr>
        <p:sp>
          <p:nvSpPr>
            <p:cNvPr id="2" name="object 2"/>
            <p:cNvSpPr/>
            <p:nvPr/>
          </p:nvSpPr>
          <p:spPr>
            <a:xfrm>
              <a:off x="7813107" y="4149645"/>
              <a:ext cx="1707514" cy="1864360"/>
            </a:xfrm>
            <a:custGeom>
              <a:avLst/>
              <a:gdLst/>
              <a:ahLst/>
              <a:cxnLst/>
              <a:rect l="l" t="t" r="r" b="b"/>
              <a:pathLst>
                <a:path w="1707515" h="1864359">
                  <a:moveTo>
                    <a:pt x="155482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11769"/>
                  </a:lnTo>
                  <a:lnTo>
                    <a:pt x="2381" y="1799875"/>
                  </a:lnTo>
                  <a:lnTo>
                    <a:pt x="19050" y="1845119"/>
                  </a:lnTo>
                  <a:lnTo>
                    <a:pt x="64293" y="1861788"/>
                  </a:lnTo>
                  <a:lnTo>
                    <a:pt x="152400" y="1864169"/>
                  </a:lnTo>
                  <a:lnTo>
                    <a:pt x="1554822" y="1864169"/>
                  </a:lnTo>
                  <a:lnTo>
                    <a:pt x="1642929" y="1861788"/>
                  </a:lnTo>
                  <a:lnTo>
                    <a:pt x="1688172" y="1845119"/>
                  </a:lnTo>
                  <a:lnTo>
                    <a:pt x="1704841" y="1799875"/>
                  </a:lnTo>
                  <a:lnTo>
                    <a:pt x="1707222" y="1711769"/>
                  </a:lnTo>
                  <a:lnTo>
                    <a:pt x="1707222" y="152400"/>
                  </a:lnTo>
                  <a:lnTo>
                    <a:pt x="1704841" y="64293"/>
                  </a:lnTo>
                  <a:lnTo>
                    <a:pt x="1688172" y="19050"/>
                  </a:lnTo>
                  <a:lnTo>
                    <a:pt x="1642929" y="2381"/>
                  </a:lnTo>
                  <a:lnTo>
                    <a:pt x="1554822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813107" y="4149645"/>
              <a:ext cx="1707514" cy="1864360"/>
            </a:xfrm>
            <a:custGeom>
              <a:avLst/>
              <a:gdLst/>
              <a:ahLst/>
              <a:cxnLst/>
              <a:rect l="l" t="t" r="r" b="b"/>
              <a:pathLst>
                <a:path w="1707515" h="1864359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11769"/>
                  </a:lnTo>
                  <a:lnTo>
                    <a:pt x="2381" y="1799875"/>
                  </a:lnTo>
                  <a:lnTo>
                    <a:pt x="19050" y="1845119"/>
                  </a:lnTo>
                  <a:lnTo>
                    <a:pt x="64293" y="1861788"/>
                  </a:lnTo>
                  <a:lnTo>
                    <a:pt x="152400" y="1864169"/>
                  </a:lnTo>
                  <a:lnTo>
                    <a:pt x="1554822" y="1864169"/>
                  </a:lnTo>
                  <a:lnTo>
                    <a:pt x="1642929" y="1861788"/>
                  </a:lnTo>
                  <a:lnTo>
                    <a:pt x="1688172" y="1845119"/>
                  </a:lnTo>
                  <a:lnTo>
                    <a:pt x="1704841" y="1799875"/>
                  </a:lnTo>
                  <a:lnTo>
                    <a:pt x="1707222" y="1711769"/>
                  </a:lnTo>
                  <a:lnTo>
                    <a:pt x="1707222" y="152400"/>
                  </a:lnTo>
                  <a:lnTo>
                    <a:pt x="1704841" y="64293"/>
                  </a:lnTo>
                  <a:lnTo>
                    <a:pt x="1688172" y="19050"/>
                  </a:lnTo>
                  <a:lnTo>
                    <a:pt x="1642929" y="2381"/>
                  </a:lnTo>
                  <a:lnTo>
                    <a:pt x="1554822" y="0"/>
                  </a:lnTo>
                  <a:lnTo>
                    <a:pt x="152400" y="0"/>
                  </a:lnTo>
                  <a:close/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8022456" y="4625752"/>
              <a:ext cx="1289051" cy="11168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ctr">
                <a:lnSpc>
                  <a:spcPct val="101200"/>
                </a:lnSpc>
                <a:spcBef>
                  <a:spcPts val="95"/>
                </a:spcBef>
              </a:pPr>
              <a:r>
                <a:rPr sz="1000" b="1" spc="50" dirty="0">
                  <a:solidFill>
                    <a:srgbClr val="231F20"/>
                  </a:solidFill>
                  <a:latin typeface="Arial"/>
                  <a:cs typeface="Arial"/>
                </a:rPr>
                <a:t>Contamos</a:t>
              </a:r>
              <a:r>
                <a:rPr sz="1000" b="1" spc="-4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b="1" spc="35" dirty="0">
                  <a:solidFill>
                    <a:srgbClr val="231F20"/>
                  </a:solidFill>
                  <a:latin typeface="Arial"/>
                  <a:cs typeface="Arial"/>
                </a:rPr>
                <a:t>con </a:t>
              </a:r>
              <a:r>
                <a:rPr sz="1000" b="1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b="1" spc="35" dirty="0">
                  <a:solidFill>
                    <a:srgbClr val="231F20"/>
                  </a:solidFill>
                  <a:latin typeface="Arial"/>
                  <a:cs typeface="Arial"/>
                </a:rPr>
                <a:t>permisos </a:t>
              </a:r>
              <a:r>
                <a:rPr sz="1000" b="1" spc="55" dirty="0">
                  <a:solidFill>
                    <a:srgbClr val="231F20"/>
                  </a:solidFill>
                  <a:latin typeface="Arial"/>
                  <a:cs typeface="Arial"/>
                </a:rPr>
                <a:t>para  </a:t>
              </a:r>
              <a:r>
                <a:rPr sz="1000" b="1" spc="60" dirty="0">
                  <a:solidFill>
                    <a:srgbClr val="231F20"/>
                  </a:solidFill>
                  <a:latin typeface="Arial"/>
                  <a:cs typeface="Arial"/>
                </a:rPr>
                <a:t>el manejo </a:t>
              </a:r>
              <a:r>
                <a:rPr sz="1000" b="1" spc="90" dirty="0">
                  <a:solidFill>
                    <a:srgbClr val="231F20"/>
                  </a:solidFill>
                  <a:latin typeface="Arial"/>
                  <a:cs typeface="Arial"/>
                </a:rPr>
                <a:t>de  </a:t>
              </a:r>
              <a:r>
                <a:rPr sz="1000" b="1" spc="50" dirty="0">
                  <a:solidFill>
                    <a:srgbClr val="231F20"/>
                  </a:solidFill>
                  <a:latin typeface="Arial"/>
                  <a:cs typeface="Arial"/>
                </a:rPr>
                <a:t>materiales  </a:t>
              </a:r>
              <a:r>
                <a:rPr sz="1000" b="1" spc="35" dirty="0">
                  <a:solidFill>
                    <a:srgbClr val="231F20"/>
                  </a:solidFill>
                  <a:latin typeface="Arial"/>
                  <a:cs typeface="Arial"/>
                </a:rPr>
                <a:t>peligrosos.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301330" y="3832301"/>
              <a:ext cx="795655" cy="727075"/>
            </a:xfrm>
            <a:custGeom>
              <a:avLst/>
              <a:gdLst/>
              <a:ahLst/>
              <a:cxnLst/>
              <a:rect l="l" t="t" r="r" b="b"/>
              <a:pathLst>
                <a:path w="795654" h="727075">
                  <a:moveTo>
                    <a:pt x="0" y="0"/>
                  </a:moveTo>
                  <a:lnTo>
                    <a:pt x="795527" y="0"/>
                  </a:lnTo>
                  <a:lnTo>
                    <a:pt x="795527" y="726948"/>
                  </a:lnTo>
                  <a:lnTo>
                    <a:pt x="0" y="726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15050" y="3846018"/>
              <a:ext cx="703334" cy="6348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-366974" y="4376083"/>
            <a:ext cx="10044430" cy="208915"/>
          </a:xfrm>
          <a:custGeom>
            <a:avLst/>
            <a:gdLst/>
            <a:ahLst/>
            <a:cxnLst/>
            <a:rect l="l" t="t" r="r" b="b"/>
            <a:pathLst>
              <a:path w="10044430" h="208915">
                <a:moveTo>
                  <a:pt x="0" y="208546"/>
                </a:moveTo>
                <a:lnTo>
                  <a:pt x="10043883" y="208546"/>
                </a:lnTo>
                <a:lnTo>
                  <a:pt x="10043883" y="0"/>
                </a:lnTo>
                <a:lnTo>
                  <a:pt x="0" y="0"/>
                </a:lnTo>
                <a:lnTo>
                  <a:pt x="0" y="208546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19531" y="7006268"/>
            <a:ext cx="313923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0" dirty="0">
                <a:solidFill>
                  <a:srgbClr val="001547"/>
                </a:solidFill>
                <a:latin typeface="Arial"/>
                <a:cs typeface="Arial"/>
              </a:rPr>
              <a:t>AUTOTANQUE </a:t>
            </a:r>
            <a:r>
              <a:rPr sz="1100" b="1" spc="40" dirty="0">
                <a:solidFill>
                  <a:srgbClr val="001547"/>
                </a:solidFill>
                <a:latin typeface="Arial"/>
                <a:cs typeface="Arial"/>
              </a:rPr>
              <a:t>GRADO</a:t>
            </a:r>
            <a:r>
              <a:rPr sz="1100" b="1" spc="-20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001547"/>
                </a:solidFill>
                <a:latin typeface="Arial"/>
                <a:cs typeface="Arial"/>
              </a:rPr>
              <a:t>ALIMENTICIO</a:t>
            </a:r>
            <a:endParaRPr sz="1100" dirty="0">
              <a:latin typeface="Arial"/>
              <a:cs typeface="Arial"/>
            </a:endParaRPr>
          </a:p>
          <a:p>
            <a:pPr marL="12700" marR="85090">
              <a:lnSpc>
                <a:spcPct val="100000"/>
              </a:lnSpc>
            </a:pPr>
            <a:r>
              <a:rPr sz="1100" spc="5" dirty="0">
                <a:solidFill>
                  <a:srgbClr val="001547"/>
                </a:solidFill>
                <a:latin typeface="Century Gothic"/>
                <a:cs typeface="Century Gothic"/>
              </a:rPr>
              <a:t>Autotanques </a:t>
            </a:r>
            <a:r>
              <a:rPr sz="1100" spc="-40" dirty="0">
                <a:solidFill>
                  <a:srgbClr val="001547"/>
                </a:solidFill>
                <a:latin typeface="Century Gothic"/>
                <a:cs typeface="Century Gothic"/>
              </a:rPr>
              <a:t>de </a:t>
            </a:r>
            <a:r>
              <a:rPr sz="1100" spc="100" dirty="0">
                <a:solidFill>
                  <a:srgbClr val="001547"/>
                </a:solidFill>
                <a:latin typeface="Century Gothic"/>
                <a:cs typeface="Century Gothic"/>
              </a:rPr>
              <a:t>20 </a:t>
            </a:r>
            <a:r>
              <a:rPr sz="1100" spc="-10" dirty="0">
                <a:solidFill>
                  <a:srgbClr val="001547"/>
                </a:solidFill>
                <a:latin typeface="Century Gothic"/>
                <a:cs typeface="Century Gothic"/>
              </a:rPr>
              <a:t>toneladas </a:t>
            </a:r>
            <a:r>
              <a:rPr sz="1100" spc="-35" dirty="0">
                <a:solidFill>
                  <a:srgbClr val="001547"/>
                </a:solidFill>
                <a:latin typeface="Century Gothic"/>
                <a:cs typeface="Century Gothic"/>
              </a:rPr>
              <a:t>con  </a:t>
            </a:r>
            <a:r>
              <a:rPr sz="1100" spc="25" dirty="0">
                <a:solidFill>
                  <a:srgbClr val="001547"/>
                </a:solidFill>
                <a:latin typeface="Century Gothic"/>
                <a:cs typeface="Century Gothic"/>
              </a:rPr>
              <a:t>servicio </a:t>
            </a:r>
            <a:r>
              <a:rPr sz="1100" spc="-5" dirty="0">
                <a:solidFill>
                  <a:srgbClr val="001547"/>
                </a:solidFill>
                <a:latin typeface="Century Gothic"/>
                <a:cs typeface="Century Gothic"/>
              </a:rPr>
              <a:t>puerta </a:t>
            </a:r>
            <a:r>
              <a:rPr sz="1100" spc="-105" dirty="0">
                <a:solidFill>
                  <a:srgbClr val="001547"/>
                </a:solidFill>
                <a:latin typeface="Century Gothic"/>
                <a:cs typeface="Century Gothic"/>
              </a:rPr>
              <a:t>a </a:t>
            </a:r>
            <a:r>
              <a:rPr sz="1100" spc="-5" dirty="0">
                <a:solidFill>
                  <a:srgbClr val="001547"/>
                </a:solidFill>
                <a:latin typeface="Century Gothic"/>
                <a:cs typeface="Century Gothic"/>
              </a:rPr>
              <a:t>puerta </a:t>
            </a:r>
            <a:r>
              <a:rPr sz="1100" spc="-20" dirty="0">
                <a:solidFill>
                  <a:srgbClr val="001547"/>
                </a:solidFill>
                <a:latin typeface="Century Gothic"/>
                <a:cs typeface="Century Gothic"/>
              </a:rPr>
              <a:t>desde/hacia  </a:t>
            </a:r>
            <a:r>
              <a:rPr sz="1100" spc="35" dirty="0">
                <a:solidFill>
                  <a:srgbClr val="001547"/>
                </a:solidFill>
                <a:latin typeface="Century Gothic"/>
                <a:cs typeface="Century Gothic"/>
              </a:rPr>
              <a:t>Estados </a:t>
            </a:r>
            <a:r>
              <a:rPr sz="1100" spc="40" dirty="0">
                <a:solidFill>
                  <a:srgbClr val="001547"/>
                </a:solidFill>
                <a:latin typeface="Century Gothic"/>
                <a:cs typeface="Century Gothic"/>
              </a:rPr>
              <a:t>Unidos </a:t>
            </a:r>
            <a:r>
              <a:rPr sz="1100" spc="50" dirty="0">
                <a:solidFill>
                  <a:srgbClr val="001547"/>
                </a:solidFill>
                <a:latin typeface="Century Gothic"/>
                <a:cs typeface="Century Gothic"/>
              </a:rPr>
              <a:t>y</a:t>
            </a:r>
            <a:r>
              <a:rPr sz="1100" spc="-2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-65" dirty="0">
                <a:solidFill>
                  <a:srgbClr val="001547"/>
                </a:solidFill>
                <a:latin typeface="Century Gothic"/>
                <a:cs typeface="Century Gothic"/>
              </a:rPr>
              <a:t>Canadá.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0" y="4698669"/>
            <a:ext cx="3301417" cy="2122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5290" y="4626414"/>
            <a:ext cx="3366310" cy="2130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08961" y="6979012"/>
            <a:ext cx="309399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b="1" spc="30" dirty="0">
                <a:solidFill>
                  <a:srgbClr val="001547"/>
                </a:solidFill>
                <a:latin typeface="Arial"/>
                <a:cs typeface="Arial"/>
              </a:rPr>
              <a:t>CAJA </a:t>
            </a:r>
            <a:r>
              <a:rPr sz="1100" b="1" spc="20" dirty="0">
                <a:solidFill>
                  <a:srgbClr val="001547"/>
                </a:solidFill>
                <a:latin typeface="Arial"/>
                <a:cs typeface="Arial"/>
              </a:rPr>
              <a:t>REFRIGERADA </a:t>
            </a:r>
            <a:r>
              <a:rPr sz="1100" b="1" spc="65" dirty="0">
                <a:solidFill>
                  <a:srgbClr val="001547"/>
                </a:solidFill>
                <a:latin typeface="Arial"/>
                <a:cs typeface="Arial"/>
              </a:rPr>
              <a:t>53</a:t>
            </a:r>
            <a:r>
              <a:rPr sz="1100" b="1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001547"/>
                </a:solidFill>
                <a:latin typeface="Arial"/>
                <a:cs typeface="Arial"/>
              </a:rPr>
              <a:t>PIES</a:t>
            </a:r>
            <a:endParaRPr sz="11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spc="-60" dirty="0">
                <a:solidFill>
                  <a:srgbClr val="001547"/>
                </a:solidFill>
                <a:latin typeface="Century Gothic"/>
                <a:cs typeface="Century Gothic"/>
              </a:rPr>
              <a:t>Caja </a:t>
            </a:r>
            <a:r>
              <a:rPr sz="1100" dirty="0">
                <a:solidFill>
                  <a:srgbClr val="001547"/>
                </a:solidFill>
                <a:latin typeface="Century Gothic"/>
                <a:cs typeface="Century Gothic"/>
              </a:rPr>
              <a:t>refrigerada </a:t>
            </a:r>
            <a:r>
              <a:rPr sz="1100" spc="-35" dirty="0">
                <a:solidFill>
                  <a:srgbClr val="001547"/>
                </a:solidFill>
                <a:latin typeface="Century Gothic"/>
                <a:cs typeface="Century Gothic"/>
              </a:rPr>
              <a:t>con </a:t>
            </a:r>
            <a:r>
              <a:rPr sz="1100" spc="25" dirty="0">
                <a:solidFill>
                  <a:srgbClr val="001547"/>
                </a:solidFill>
                <a:latin typeface="Century Gothic"/>
                <a:cs typeface="Century Gothic"/>
              </a:rPr>
              <a:t>servicio </a:t>
            </a:r>
            <a:r>
              <a:rPr sz="1100" spc="-5" dirty="0">
                <a:solidFill>
                  <a:srgbClr val="001547"/>
                </a:solidFill>
                <a:latin typeface="Century Gothic"/>
                <a:cs typeface="Century Gothic"/>
              </a:rPr>
              <a:t>puerta </a:t>
            </a:r>
            <a:r>
              <a:rPr sz="1100" spc="-105" dirty="0">
                <a:solidFill>
                  <a:srgbClr val="001547"/>
                </a:solidFill>
                <a:latin typeface="Century Gothic"/>
                <a:cs typeface="Century Gothic"/>
              </a:rPr>
              <a:t>a  </a:t>
            </a:r>
            <a:r>
              <a:rPr sz="1100" spc="-5" dirty="0">
                <a:solidFill>
                  <a:srgbClr val="001547"/>
                </a:solidFill>
                <a:latin typeface="Century Gothic"/>
                <a:cs typeface="Century Gothic"/>
              </a:rPr>
              <a:t>puerta </a:t>
            </a:r>
            <a:r>
              <a:rPr sz="1100" spc="-20" dirty="0">
                <a:solidFill>
                  <a:srgbClr val="001547"/>
                </a:solidFill>
                <a:latin typeface="Century Gothic"/>
                <a:cs typeface="Century Gothic"/>
              </a:rPr>
              <a:t>desde/hacia </a:t>
            </a:r>
            <a:r>
              <a:rPr sz="1100" spc="35" dirty="0">
                <a:solidFill>
                  <a:srgbClr val="001547"/>
                </a:solidFill>
                <a:latin typeface="Century Gothic"/>
                <a:cs typeface="Century Gothic"/>
              </a:rPr>
              <a:t>Estados </a:t>
            </a:r>
            <a:r>
              <a:rPr sz="1100" spc="40" dirty="0">
                <a:solidFill>
                  <a:srgbClr val="001547"/>
                </a:solidFill>
                <a:latin typeface="Century Gothic"/>
                <a:cs typeface="Century Gothic"/>
              </a:rPr>
              <a:t>Unidos </a:t>
            </a:r>
            <a:r>
              <a:rPr sz="1100" spc="50" dirty="0">
                <a:solidFill>
                  <a:srgbClr val="001547"/>
                </a:solidFill>
                <a:latin typeface="Century Gothic"/>
                <a:cs typeface="Century Gothic"/>
              </a:rPr>
              <a:t>y  </a:t>
            </a:r>
            <a:r>
              <a:rPr sz="1100" spc="-65" dirty="0">
                <a:solidFill>
                  <a:srgbClr val="001547"/>
                </a:solidFill>
                <a:latin typeface="Century Gothic"/>
                <a:cs typeface="Century Gothic"/>
              </a:rPr>
              <a:t>Canadá.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7710" y="2818687"/>
            <a:ext cx="304465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0" dirty="0">
                <a:solidFill>
                  <a:srgbClr val="001547"/>
                </a:solidFill>
                <a:latin typeface="Arial"/>
                <a:cs typeface="Arial"/>
              </a:rPr>
              <a:t>AUTOTANQUE </a:t>
            </a:r>
            <a:r>
              <a:rPr sz="1100" b="1" spc="15" dirty="0">
                <a:solidFill>
                  <a:srgbClr val="001547"/>
                </a:solidFill>
                <a:latin typeface="Arial"/>
                <a:cs typeface="Arial"/>
              </a:rPr>
              <a:t>PARA</a:t>
            </a:r>
            <a:r>
              <a:rPr sz="1100" b="1" spc="-5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100" b="1" spc="35" dirty="0">
                <a:solidFill>
                  <a:srgbClr val="001547"/>
                </a:solidFill>
                <a:latin typeface="Arial"/>
                <a:cs typeface="Arial"/>
              </a:rPr>
              <a:t>QUÍMICOS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100" spc="5" dirty="0">
                <a:solidFill>
                  <a:srgbClr val="001547"/>
                </a:solidFill>
                <a:latin typeface="Century Gothic"/>
                <a:cs typeface="Century Gothic"/>
              </a:rPr>
              <a:t>Autotanques </a:t>
            </a:r>
            <a:r>
              <a:rPr sz="1100" spc="-40" dirty="0">
                <a:solidFill>
                  <a:srgbClr val="001547"/>
                </a:solidFill>
                <a:latin typeface="Century Gothic"/>
                <a:cs typeface="Century Gothic"/>
              </a:rPr>
              <a:t>de </a:t>
            </a:r>
            <a:r>
              <a:rPr sz="1100" spc="100" dirty="0">
                <a:solidFill>
                  <a:srgbClr val="001547"/>
                </a:solidFill>
                <a:latin typeface="Century Gothic"/>
                <a:cs typeface="Century Gothic"/>
              </a:rPr>
              <a:t>20 </a:t>
            </a:r>
            <a:r>
              <a:rPr sz="1100" spc="-10" dirty="0">
                <a:solidFill>
                  <a:srgbClr val="001547"/>
                </a:solidFill>
                <a:latin typeface="Century Gothic"/>
                <a:cs typeface="Century Gothic"/>
              </a:rPr>
              <a:t>toneladas </a:t>
            </a:r>
            <a:r>
              <a:rPr sz="1100" spc="-35" dirty="0">
                <a:solidFill>
                  <a:srgbClr val="001547"/>
                </a:solidFill>
                <a:latin typeface="Century Gothic"/>
                <a:cs typeface="Century Gothic"/>
              </a:rPr>
              <a:t>con  </a:t>
            </a:r>
            <a:r>
              <a:rPr sz="1100" spc="25" dirty="0">
                <a:solidFill>
                  <a:srgbClr val="001547"/>
                </a:solidFill>
                <a:latin typeface="Century Gothic"/>
                <a:cs typeface="Century Gothic"/>
              </a:rPr>
              <a:t>servicio </a:t>
            </a:r>
            <a:r>
              <a:rPr sz="1100" spc="-5" dirty="0">
                <a:solidFill>
                  <a:srgbClr val="001547"/>
                </a:solidFill>
                <a:latin typeface="Century Gothic"/>
                <a:cs typeface="Century Gothic"/>
              </a:rPr>
              <a:t>puerta </a:t>
            </a:r>
            <a:r>
              <a:rPr sz="1100" spc="-105" dirty="0">
                <a:solidFill>
                  <a:srgbClr val="001547"/>
                </a:solidFill>
                <a:latin typeface="Century Gothic"/>
                <a:cs typeface="Century Gothic"/>
              </a:rPr>
              <a:t>a </a:t>
            </a:r>
            <a:r>
              <a:rPr sz="1100" spc="-5" dirty="0">
                <a:solidFill>
                  <a:srgbClr val="001547"/>
                </a:solidFill>
                <a:latin typeface="Century Gothic"/>
                <a:cs typeface="Century Gothic"/>
              </a:rPr>
              <a:t>puerta desde/hasta  </a:t>
            </a:r>
            <a:r>
              <a:rPr sz="1100" spc="35" dirty="0">
                <a:solidFill>
                  <a:srgbClr val="001547"/>
                </a:solidFill>
                <a:latin typeface="Century Gothic"/>
                <a:cs typeface="Century Gothic"/>
              </a:rPr>
              <a:t>Estados </a:t>
            </a:r>
            <a:r>
              <a:rPr sz="1100" spc="40" dirty="0">
                <a:solidFill>
                  <a:srgbClr val="001547"/>
                </a:solidFill>
                <a:latin typeface="Century Gothic"/>
                <a:cs typeface="Century Gothic"/>
              </a:rPr>
              <a:t>Unidos </a:t>
            </a:r>
            <a:r>
              <a:rPr sz="1100" spc="50" dirty="0">
                <a:solidFill>
                  <a:srgbClr val="001547"/>
                </a:solidFill>
                <a:latin typeface="Century Gothic"/>
                <a:cs typeface="Century Gothic"/>
              </a:rPr>
              <a:t>y</a:t>
            </a:r>
            <a:r>
              <a:rPr sz="1100" spc="-2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-65" dirty="0">
                <a:solidFill>
                  <a:srgbClr val="001547"/>
                </a:solidFill>
                <a:latin typeface="Century Gothic"/>
                <a:cs typeface="Century Gothic"/>
              </a:rPr>
              <a:t>Canadá.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47710" y="3602086"/>
            <a:ext cx="309235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001547"/>
                </a:solidFill>
                <a:latin typeface="Century Gothic"/>
                <a:cs typeface="Century Gothic"/>
              </a:rPr>
              <a:t>Autotanques </a:t>
            </a:r>
            <a:r>
              <a:rPr sz="1100" spc="25" dirty="0">
                <a:solidFill>
                  <a:srgbClr val="001547"/>
                </a:solidFill>
                <a:latin typeface="Century Gothic"/>
                <a:cs typeface="Century Gothic"/>
              </a:rPr>
              <a:t>servicio </a:t>
            </a:r>
            <a:r>
              <a:rPr sz="1100" spc="-20" dirty="0">
                <a:solidFill>
                  <a:srgbClr val="001547"/>
                </a:solidFill>
                <a:latin typeface="Century Gothic"/>
                <a:cs typeface="Century Gothic"/>
              </a:rPr>
              <a:t>nacional </a:t>
            </a:r>
            <a:r>
              <a:rPr sz="1100" spc="-40" dirty="0">
                <a:solidFill>
                  <a:srgbClr val="001547"/>
                </a:solidFill>
                <a:latin typeface="Century Gothic"/>
                <a:cs typeface="Century Gothic"/>
              </a:rPr>
              <a:t>de  </a:t>
            </a:r>
            <a:r>
              <a:rPr sz="1100" spc="105" dirty="0">
                <a:solidFill>
                  <a:srgbClr val="001547"/>
                </a:solidFill>
                <a:latin typeface="Century Gothic"/>
                <a:cs typeface="Century Gothic"/>
              </a:rPr>
              <a:t>30,000</a:t>
            </a:r>
            <a:r>
              <a:rPr sz="1100" spc="1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001547"/>
                </a:solidFill>
                <a:latin typeface="Century Gothic"/>
                <a:cs typeface="Century Gothic"/>
              </a:rPr>
              <a:t>lts,</a:t>
            </a:r>
            <a:r>
              <a:rPr sz="1100" spc="1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100" dirty="0">
                <a:solidFill>
                  <a:srgbClr val="001547"/>
                </a:solidFill>
                <a:latin typeface="Century Gothic"/>
                <a:cs typeface="Century Gothic"/>
              </a:rPr>
              <a:t>45,000</a:t>
            </a:r>
            <a:r>
              <a:rPr sz="1100" spc="1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75" dirty="0">
                <a:solidFill>
                  <a:srgbClr val="001547"/>
                </a:solidFill>
                <a:latin typeface="Century Gothic"/>
                <a:cs typeface="Century Gothic"/>
              </a:rPr>
              <a:t>lts</a:t>
            </a:r>
            <a:r>
              <a:rPr sz="1100" spc="1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001547"/>
                </a:solidFill>
                <a:latin typeface="Century Gothic"/>
                <a:cs typeface="Century Gothic"/>
              </a:rPr>
              <a:t>y</a:t>
            </a:r>
            <a:r>
              <a:rPr sz="1100" spc="1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001547"/>
                </a:solidFill>
                <a:latin typeface="Century Gothic"/>
                <a:cs typeface="Century Gothic"/>
              </a:rPr>
              <a:t>doble</a:t>
            </a:r>
            <a:r>
              <a:rPr sz="1100" spc="1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001547"/>
                </a:solidFill>
                <a:latin typeface="Century Gothic"/>
                <a:cs typeface="Century Gothic"/>
              </a:rPr>
              <a:t>tanque  </a:t>
            </a:r>
            <a:r>
              <a:rPr sz="1100" spc="-40" dirty="0">
                <a:solidFill>
                  <a:srgbClr val="001547"/>
                </a:solidFill>
                <a:latin typeface="Century Gothic"/>
                <a:cs typeface="Century Gothic"/>
              </a:rPr>
              <a:t>de </a:t>
            </a:r>
            <a:r>
              <a:rPr sz="1100" spc="110" dirty="0">
                <a:solidFill>
                  <a:srgbClr val="001547"/>
                </a:solidFill>
                <a:latin typeface="Century Gothic"/>
                <a:cs typeface="Century Gothic"/>
              </a:rPr>
              <a:t>60,000</a:t>
            </a:r>
            <a:r>
              <a:rPr sz="1100" spc="7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50" dirty="0">
                <a:solidFill>
                  <a:srgbClr val="001547"/>
                </a:solidFill>
                <a:latin typeface="Century Gothic"/>
                <a:cs typeface="Century Gothic"/>
              </a:rPr>
              <a:t>lts.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29000" y="609600"/>
            <a:ext cx="3301432" cy="2122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0" y="609599"/>
            <a:ext cx="3134363" cy="2122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5200" y="2927274"/>
            <a:ext cx="31046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b="1" spc="30" dirty="0">
                <a:solidFill>
                  <a:srgbClr val="001547"/>
                </a:solidFill>
                <a:latin typeface="Arial"/>
                <a:cs typeface="Arial"/>
              </a:rPr>
              <a:t>CAJA </a:t>
            </a:r>
            <a:r>
              <a:rPr sz="1100" b="1" spc="20" dirty="0">
                <a:solidFill>
                  <a:srgbClr val="001547"/>
                </a:solidFill>
                <a:latin typeface="Arial"/>
                <a:cs typeface="Arial"/>
              </a:rPr>
              <a:t>CERRADA </a:t>
            </a:r>
            <a:r>
              <a:rPr sz="1100" b="1" spc="30" dirty="0">
                <a:solidFill>
                  <a:srgbClr val="001547"/>
                </a:solidFill>
                <a:latin typeface="Arial"/>
                <a:cs typeface="Arial"/>
              </a:rPr>
              <a:t>DE </a:t>
            </a:r>
            <a:r>
              <a:rPr sz="1100" b="1" spc="65" dirty="0">
                <a:solidFill>
                  <a:srgbClr val="001547"/>
                </a:solidFill>
                <a:latin typeface="Arial"/>
                <a:cs typeface="Arial"/>
              </a:rPr>
              <a:t>53</a:t>
            </a:r>
            <a:r>
              <a:rPr sz="1100" b="1" spc="-10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001547"/>
                </a:solidFill>
                <a:latin typeface="Arial"/>
                <a:cs typeface="Arial"/>
              </a:rPr>
              <a:t>PIES</a:t>
            </a:r>
            <a:endParaRPr sz="11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spc="-25" dirty="0">
                <a:solidFill>
                  <a:srgbClr val="001547"/>
                </a:solidFill>
                <a:latin typeface="Century Gothic"/>
                <a:cs typeface="Century Gothic"/>
              </a:rPr>
              <a:t>Cajas </a:t>
            </a:r>
            <a:r>
              <a:rPr sz="1100" spc="-5" dirty="0">
                <a:solidFill>
                  <a:srgbClr val="001547"/>
                </a:solidFill>
                <a:latin typeface="Century Gothic"/>
                <a:cs typeface="Century Gothic"/>
              </a:rPr>
              <a:t>secas </a:t>
            </a:r>
            <a:r>
              <a:rPr sz="1100" spc="-40" dirty="0">
                <a:solidFill>
                  <a:srgbClr val="001547"/>
                </a:solidFill>
                <a:latin typeface="Century Gothic"/>
                <a:cs typeface="Century Gothic"/>
              </a:rPr>
              <a:t>de </a:t>
            </a:r>
            <a:r>
              <a:rPr sz="1100" spc="15" dirty="0">
                <a:solidFill>
                  <a:srgbClr val="001547"/>
                </a:solidFill>
                <a:latin typeface="Century Gothic"/>
                <a:cs typeface="Century Gothic"/>
              </a:rPr>
              <a:t>transbordo </a:t>
            </a:r>
            <a:r>
              <a:rPr sz="1100" spc="-40" dirty="0">
                <a:solidFill>
                  <a:srgbClr val="001547"/>
                </a:solidFill>
                <a:latin typeface="Century Gothic"/>
                <a:cs typeface="Century Gothic"/>
              </a:rPr>
              <a:t>de </a:t>
            </a:r>
            <a:r>
              <a:rPr sz="1100" dirty="0">
                <a:solidFill>
                  <a:srgbClr val="001547"/>
                </a:solidFill>
                <a:latin typeface="Century Gothic"/>
                <a:cs typeface="Century Gothic"/>
              </a:rPr>
              <a:t>53’ </a:t>
            </a:r>
            <a:r>
              <a:rPr sz="1100" spc="-35" dirty="0">
                <a:solidFill>
                  <a:srgbClr val="001547"/>
                </a:solidFill>
                <a:latin typeface="Century Gothic"/>
                <a:cs typeface="Century Gothic"/>
              </a:rPr>
              <a:t>con  </a:t>
            </a:r>
            <a:r>
              <a:rPr sz="1100" spc="25" dirty="0">
                <a:solidFill>
                  <a:srgbClr val="001547"/>
                </a:solidFill>
                <a:latin typeface="Century Gothic"/>
                <a:cs typeface="Century Gothic"/>
              </a:rPr>
              <a:t>servicio </a:t>
            </a:r>
            <a:r>
              <a:rPr sz="1100" dirty="0">
                <a:solidFill>
                  <a:srgbClr val="001547"/>
                </a:solidFill>
                <a:latin typeface="Century Gothic"/>
                <a:cs typeface="Century Gothic"/>
              </a:rPr>
              <a:t>internacional </a:t>
            </a:r>
            <a:r>
              <a:rPr sz="1100" spc="-105" dirty="0">
                <a:solidFill>
                  <a:srgbClr val="001547"/>
                </a:solidFill>
                <a:latin typeface="Century Gothic"/>
                <a:cs typeface="Century Gothic"/>
              </a:rPr>
              <a:t>a </a:t>
            </a:r>
            <a:r>
              <a:rPr sz="1100" spc="-5" dirty="0">
                <a:solidFill>
                  <a:srgbClr val="001547"/>
                </a:solidFill>
                <a:latin typeface="Century Gothic"/>
                <a:cs typeface="Century Gothic"/>
              </a:rPr>
              <a:t>Laredo, </a:t>
            </a:r>
            <a:r>
              <a:rPr sz="1100" spc="5" dirty="0">
                <a:solidFill>
                  <a:srgbClr val="001547"/>
                </a:solidFill>
                <a:latin typeface="Century Gothic"/>
                <a:cs typeface="Century Gothic"/>
              </a:rPr>
              <a:t>Texas.  </a:t>
            </a:r>
            <a:r>
              <a:rPr sz="1100" spc="-45" dirty="0">
                <a:solidFill>
                  <a:srgbClr val="001547"/>
                </a:solidFill>
                <a:latin typeface="Century Gothic"/>
                <a:cs typeface="Century Gothic"/>
              </a:rPr>
              <a:t>Carga </a:t>
            </a:r>
            <a:r>
              <a:rPr sz="1100" spc="10" dirty="0">
                <a:solidFill>
                  <a:srgbClr val="001547"/>
                </a:solidFill>
                <a:latin typeface="Century Gothic"/>
                <a:cs typeface="Century Gothic"/>
              </a:rPr>
              <a:t>regular </a:t>
            </a:r>
            <a:r>
              <a:rPr sz="1100" spc="-10" dirty="0">
                <a:solidFill>
                  <a:srgbClr val="001547"/>
                </a:solidFill>
                <a:latin typeface="Century Gothic"/>
                <a:cs typeface="Century Gothic"/>
              </a:rPr>
              <a:t>o </a:t>
            </a:r>
            <a:r>
              <a:rPr sz="1100" dirty="0">
                <a:solidFill>
                  <a:srgbClr val="001547"/>
                </a:solidFill>
                <a:latin typeface="Century Gothic"/>
                <a:cs typeface="Century Gothic"/>
              </a:rPr>
              <a:t>material</a:t>
            </a:r>
            <a:r>
              <a:rPr sz="1100" spc="10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001547"/>
                </a:solidFill>
                <a:latin typeface="Century Gothic"/>
                <a:cs typeface="Century Gothic"/>
              </a:rPr>
              <a:t>peligroso.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509" y="2818687"/>
            <a:ext cx="317213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01547"/>
                </a:solidFill>
                <a:latin typeface="Arial"/>
                <a:cs typeface="Arial"/>
              </a:rPr>
              <a:t>TOLVAS</a:t>
            </a:r>
            <a:r>
              <a:rPr sz="1100" b="1" spc="15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001547"/>
                </a:solidFill>
                <a:latin typeface="Arial"/>
                <a:cs typeface="Arial"/>
              </a:rPr>
              <a:t>PRESURIZADAS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100" spc="10" dirty="0">
                <a:solidFill>
                  <a:srgbClr val="001547"/>
                </a:solidFill>
                <a:latin typeface="Century Gothic"/>
                <a:cs typeface="Century Gothic"/>
              </a:rPr>
              <a:t>Tolva </a:t>
            </a:r>
            <a:r>
              <a:rPr sz="1100" spc="15" dirty="0">
                <a:solidFill>
                  <a:srgbClr val="001547"/>
                </a:solidFill>
                <a:latin typeface="Century Gothic"/>
                <a:cs typeface="Century Gothic"/>
              </a:rPr>
              <a:t>presurizada </a:t>
            </a:r>
            <a:r>
              <a:rPr sz="1100" spc="-40" dirty="0">
                <a:solidFill>
                  <a:srgbClr val="001547"/>
                </a:solidFill>
                <a:latin typeface="Century Gothic"/>
                <a:cs typeface="Century Gothic"/>
              </a:rPr>
              <a:t>de </a:t>
            </a:r>
            <a:r>
              <a:rPr sz="1100" spc="100" dirty="0">
                <a:solidFill>
                  <a:srgbClr val="001547"/>
                </a:solidFill>
                <a:latin typeface="Century Gothic"/>
                <a:cs typeface="Century Gothic"/>
              </a:rPr>
              <a:t>20 </a:t>
            </a:r>
            <a:r>
              <a:rPr sz="1100" spc="-10" dirty="0">
                <a:solidFill>
                  <a:srgbClr val="001547"/>
                </a:solidFill>
                <a:latin typeface="Century Gothic"/>
                <a:cs typeface="Century Gothic"/>
              </a:rPr>
              <a:t>toneladas </a:t>
            </a:r>
            <a:r>
              <a:rPr sz="1100" spc="-35" dirty="0">
                <a:solidFill>
                  <a:srgbClr val="001547"/>
                </a:solidFill>
                <a:latin typeface="Century Gothic"/>
                <a:cs typeface="Century Gothic"/>
              </a:rPr>
              <a:t>con  </a:t>
            </a:r>
            <a:r>
              <a:rPr sz="1100" spc="25" dirty="0">
                <a:solidFill>
                  <a:srgbClr val="001547"/>
                </a:solidFill>
                <a:latin typeface="Century Gothic"/>
                <a:cs typeface="Century Gothic"/>
              </a:rPr>
              <a:t>servicio </a:t>
            </a:r>
            <a:r>
              <a:rPr sz="1100" spc="-5" dirty="0">
                <a:solidFill>
                  <a:srgbClr val="001547"/>
                </a:solidFill>
                <a:latin typeface="Century Gothic"/>
                <a:cs typeface="Century Gothic"/>
              </a:rPr>
              <a:t>puerta </a:t>
            </a:r>
            <a:r>
              <a:rPr sz="1100" spc="-105" dirty="0">
                <a:solidFill>
                  <a:srgbClr val="001547"/>
                </a:solidFill>
                <a:latin typeface="Century Gothic"/>
                <a:cs typeface="Century Gothic"/>
              </a:rPr>
              <a:t>a </a:t>
            </a:r>
            <a:r>
              <a:rPr sz="1100" spc="-5" dirty="0">
                <a:solidFill>
                  <a:srgbClr val="001547"/>
                </a:solidFill>
                <a:latin typeface="Century Gothic"/>
                <a:cs typeface="Century Gothic"/>
              </a:rPr>
              <a:t>puerta </a:t>
            </a:r>
            <a:r>
              <a:rPr sz="1100" spc="-20" dirty="0">
                <a:solidFill>
                  <a:srgbClr val="001547"/>
                </a:solidFill>
                <a:latin typeface="Century Gothic"/>
                <a:cs typeface="Century Gothic"/>
              </a:rPr>
              <a:t>desde/hacia  </a:t>
            </a:r>
            <a:r>
              <a:rPr sz="1100" spc="35" dirty="0">
                <a:solidFill>
                  <a:srgbClr val="001547"/>
                </a:solidFill>
                <a:latin typeface="Century Gothic"/>
                <a:cs typeface="Century Gothic"/>
              </a:rPr>
              <a:t>Estados </a:t>
            </a:r>
            <a:r>
              <a:rPr sz="1100" spc="40" dirty="0">
                <a:solidFill>
                  <a:srgbClr val="001547"/>
                </a:solidFill>
                <a:latin typeface="Century Gothic"/>
                <a:cs typeface="Century Gothic"/>
              </a:rPr>
              <a:t>Unidos </a:t>
            </a:r>
            <a:r>
              <a:rPr sz="1100" spc="50" dirty="0">
                <a:solidFill>
                  <a:srgbClr val="001547"/>
                </a:solidFill>
                <a:latin typeface="Century Gothic"/>
                <a:cs typeface="Century Gothic"/>
              </a:rPr>
              <a:t>y</a:t>
            </a:r>
            <a:r>
              <a:rPr sz="1100" spc="-2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-65" dirty="0">
                <a:solidFill>
                  <a:srgbClr val="001547"/>
                </a:solidFill>
                <a:latin typeface="Century Gothic"/>
                <a:cs typeface="Century Gothic"/>
              </a:rPr>
              <a:t>Canadá.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560" y="3584106"/>
            <a:ext cx="1772473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 indent="-167005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179705" algn="l"/>
              </a:tabLst>
            </a:pPr>
            <a:r>
              <a:rPr sz="1100" spc="20" dirty="0">
                <a:solidFill>
                  <a:srgbClr val="001547"/>
                </a:solidFill>
                <a:latin typeface="Century Gothic"/>
                <a:cs typeface="Century Gothic"/>
              </a:rPr>
              <a:t>Pellet </a:t>
            </a:r>
            <a:r>
              <a:rPr sz="1100" spc="-40" dirty="0">
                <a:solidFill>
                  <a:srgbClr val="001547"/>
                </a:solidFill>
                <a:latin typeface="Century Gothic"/>
                <a:cs typeface="Century Gothic"/>
              </a:rPr>
              <a:t>de</a:t>
            </a:r>
            <a:r>
              <a:rPr sz="1100" spc="-25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001547"/>
                </a:solidFill>
                <a:latin typeface="Century Gothic"/>
                <a:cs typeface="Century Gothic"/>
              </a:rPr>
              <a:t>plástico</a:t>
            </a:r>
            <a:endParaRPr sz="1100" dirty="0">
              <a:latin typeface="Century Gothic"/>
              <a:cs typeface="Century Gothic"/>
            </a:endParaRPr>
          </a:p>
          <a:p>
            <a:pPr marL="186055" indent="-173990">
              <a:lnSpc>
                <a:spcPct val="100000"/>
              </a:lnSpc>
              <a:buAutoNum type="alphaLcParenR"/>
              <a:tabLst>
                <a:tab pos="186690" algn="l"/>
              </a:tabLst>
            </a:pPr>
            <a:r>
              <a:rPr sz="1100" spc="20" dirty="0">
                <a:solidFill>
                  <a:srgbClr val="001547"/>
                </a:solidFill>
                <a:latin typeface="Century Gothic"/>
                <a:cs typeface="Century Gothic"/>
              </a:rPr>
              <a:t>Pellet </a:t>
            </a:r>
            <a:r>
              <a:rPr sz="1100" spc="-40" dirty="0">
                <a:solidFill>
                  <a:srgbClr val="001547"/>
                </a:solidFill>
                <a:latin typeface="Century Gothic"/>
                <a:cs typeface="Century Gothic"/>
              </a:rPr>
              <a:t>de</a:t>
            </a:r>
            <a:r>
              <a:rPr sz="1100" spc="-1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100" spc="15" dirty="0">
                <a:solidFill>
                  <a:srgbClr val="001547"/>
                </a:solidFill>
                <a:latin typeface="Century Gothic"/>
                <a:cs typeface="Century Gothic"/>
              </a:rPr>
              <a:t>resina</a:t>
            </a:r>
            <a:endParaRPr sz="1100" dirty="0">
              <a:latin typeface="Century Gothic"/>
              <a:cs typeface="Century Gothic"/>
            </a:endParaRPr>
          </a:p>
          <a:p>
            <a:pPr marL="176530" indent="-163830">
              <a:lnSpc>
                <a:spcPct val="100000"/>
              </a:lnSpc>
              <a:buAutoNum type="alphaLcParenR"/>
              <a:tabLst>
                <a:tab pos="176530" algn="l"/>
              </a:tabLst>
            </a:pPr>
            <a:r>
              <a:rPr sz="1100" spc="-25" dirty="0">
                <a:solidFill>
                  <a:srgbClr val="001547"/>
                </a:solidFill>
                <a:latin typeface="Century Gothic"/>
                <a:cs typeface="Century Gothic"/>
              </a:rPr>
              <a:t>Cemento</a:t>
            </a:r>
            <a:endParaRPr sz="1100" dirty="0">
              <a:latin typeface="Century Gothic"/>
              <a:cs typeface="Century Gothic"/>
            </a:endParaRPr>
          </a:p>
          <a:p>
            <a:pPr marL="189865" indent="-177800">
              <a:lnSpc>
                <a:spcPct val="100000"/>
              </a:lnSpc>
              <a:buAutoNum type="alphaLcParenR"/>
              <a:tabLst>
                <a:tab pos="190500" algn="l"/>
              </a:tabLst>
            </a:pPr>
            <a:r>
              <a:rPr sz="1100" spc="-5" dirty="0">
                <a:solidFill>
                  <a:srgbClr val="001547"/>
                </a:solidFill>
                <a:latin typeface="Century Gothic"/>
                <a:cs typeface="Century Gothic"/>
              </a:rPr>
              <a:t>Granos</a:t>
            </a:r>
            <a:endParaRPr sz="1100" dirty="0">
              <a:latin typeface="Century Gothic"/>
              <a:cs typeface="Century Gothic"/>
            </a:endParaRPr>
          </a:p>
          <a:p>
            <a:pPr marL="177165" indent="-165100">
              <a:lnSpc>
                <a:spcPct val="100000"/>
              </a:lnSpc>
              <a:buAutoNum type="alphaLcParenR"/>
              <a:tabLst>
                <a:tab pos="177800" algn="l"/>
              </a:tabLst>
            </a:pPr>
            <a:r>
              <a:rPr sz="1100" spc="10" dirty="0">
                <a:solidFill>
                  <a:srgbClr val="001547"/>
                </a:solidFill>
                <a:latin typeface="Century Gothic"/>
                <a:cs typeface="Century Gothic"/>
              </a:rPr>
              <a:t>Arenas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386" y="620751"/>
            <a:ext cx="3301414" cy="2122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/>
          <p:cNvSpPr txBox="1"/>
          <p:nvPr/>
        </p:nvSpPr>
        <p:spPr>
          <a:xfrm>
            <a:off x="367674" y="3646"/>
            <a:ext cx="1716167" cy="449482"/>
          </a:xfrm>
          <a:prstGeom prst="rect">
            <a:avLst/>
          </a:prstGeom>
          <a:ln w="25400">
            <a:solidFill>
              <a:srgbClr val="001547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105"/>
              </a:spcBef>
            </a:pPr>
            <a:r>
              <a:rPr lang="es-MX" sz="2000" b="1" spc="35" dirty="0" smtClean="0">
                <a:solidFill>
                  <a:srgbClr val="001547"/>
                </a:solidFill>
                <a:latin typeface="Arial"/>
                <a:cs typeface="Arial"/>
              </a:rPr>
              <a:t>Equipos 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0353" y="1782952"/>
            <a:ext cx="2550795" cy="906144"/>
          </a:xfrm>
          <a:custGeom>
            <a:avLst/>
            <a:gdLst/>
            <a:ahLst/>
            <a:cxnLst/>
            <a:rect l="l" t="t" r="r" b="b"/>
            <a:pathLst>
              <a:path w="2550795" h="906144">
                <a:moveTo>
                  <a:pt x="0" y="906018"/>
                </a:moveTo>
                <a:lnTo>
                  <a:pt x="2550502" y="906018"/>
                </a:lnTo>
                <a:lnTo>
                  <a:pt x="2550502" y="0"/>
                </a:lnTo>
                <a:lnTo>
                  <a:pt x="0" y="0"/>
                </a:lnTo>
                <a:lnTo>
                  <a:pt x="0" y="9060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3999" y="1919244"/>
            <a:ext cx="2508250" cy="44811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86055" marR="237490">
              <a:lnSpc>
                <a:spcPct val="100000"/>
              </a:lnSpc>
              <a:spcBef>
                <a:spcPts val="35"/>
              </a:spcBef>
            </a:pP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Experiencia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que  </a:t>
            </a:r>
            <a:r>
              <a:rPr sz="2000" b="1" spc="1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confianza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R="6985">
              <a:lnSpc>
                <a:spcPct val="102000"/>
              </a:lnSpc>
              <a:spcBef>
                <a:spcPts val="1914"/>
              </a:spcBef>
            </a:pP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Tenemos 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más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240" dirty="0">
                <a:solidFill>
                  <a:srgbClr val="FFFFFF"/>
                </a:solidFill>
                <a:latin typeface="Century Gothic"/>
                <a:cs typeface="Century Gothic"/>
              </a:rPr>
              <a:t>40  </a:t>
            </a:r>
            <a:r>
              <a:rPr sz="1600" spc="20" dirty="0">
                <a:solidFill>
                  <a:srgbClr val="FFFFFF"/>
                </a:solidFill>
                <a:latin typeface="Century Gothic"/>
                <a:cs typeface="Century Gothic"/>
              </a:rPr>
              <a:t>años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experiencia </a:t>
            </a:r>
            <a:r>
              <a:rPr sz="1600" spc="105" dirty="0">
                <a:solidFill>
                  <a:srgbClr val="FFFFFF"/>
                </a:solidFill>
                <a:latin typeface="Century Gothic"/>
                <a:cs typeface="Century Gothic"/>
              </a:rPr>
              <a:t>y  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sabemos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que 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una 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gran  </a:t>
            </a:r>
            <a:r>
              <a:rPr sz="1600" spc="10" dirty="0">
                <a:solidFill>
                  <a:srgbClr val="FFFFFF"/>
                </a:solidFill>
                <a:latin typeface="Century Gothic"/>
                <a:cs typeface="Century Gothic"/>
              </a:rPr>
              <a:t>empresa 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se 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construye 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con 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grandes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personas.  </a:t>
            </a:r>
            <a:r>
              <a:rPr sz="1600" spc="105" dirty="0">
                <a:solidFill>
                  <a:srgbClr val="FFFFFF"/>
                </a:solidFill>
                <a:latin typeface="Century Gothic"/>
                <a:cs typeface="Century Gothic"/>
              </a:rPr>
              <a:t>Por 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eso </a:t>
            </a:r>
            <a:r>
              <a:rPr sz="1600" spc="20" dirty="0">
                <a:solidFill>
                  <a:srgbClr val="FFFFFF"/>
                </a:solidFill>
                <a:latin typeface="Century Gothic"/>
                <a:cs typeface="Century Gothic"/>
              </a:rPr>
              <a:t>uno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75" dirty="0">
                <a:solidFill>
                  <a:srgbClr val="FFFFFF"/>
                </a:solidFill>
                <a:latin typeface="Century Gothic"/>
                <a:cs typeface="Century Gothic"/>
              </a:rPr>
              <a:t>nuestros 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principales 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objetivos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2000"/>
              </a:lnSpc>
            </a:pP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es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la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capacitación  </a:t>
            </a:r>
            <a:r>
              <a:rPr sz="1600" spc="10" dirty="0">
                <a:solidFill>
                  <a:srgbClr val="FFFFFF"/>
                </a:solidFill>
                <a:latin typeface="Century Gothic"/>
                <a:cs typeface="Century Gothic"/>
              </a:rPr>
              <a:t>constante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20" dirty="0">
                <a:solidFill>
                  <a:srgbClr val="FFFFFF"/>
                </a:solidFill>
                <a:latin typeface="Century Gothic"/>
                <a:cs typeface="Century Gothic"/>
              </a:rPr>
              <a:t>todo 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el  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personal, 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lo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que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permite  </a:t>
            </a:r>
            <a:r>
              <a:rPr sz="1600" spc="-15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1600" spc="75" dirty="0">
                <a:solidFill>
                  <a:srgbClr val="FFFFFF"/>
                </a:solidFill>
                <a:latin typeface="Century Gothic"/>
                <a:cs typeface="Century Gothic"/>
              </a:rPr>
              <a:t>nuestros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clientes 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tener 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la 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certeza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recibir 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un  </a:t>
            </a:r>
            <a:r>
              <a:rPr sz="1600" spc="60" dirty="0">
                <a:solidFill>
                  <a:srgbClr val="FFFFFF"/>
                </a:solidFill>
                <a:latin typeface="Century Gothic"/>
                <a:cs typeface="Century Gothic"/>
              </a:rPr>
              <a:t>servicio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primer 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nivel.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" y="0"/>
            <a:ext cx="10058311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11081" y="0"/>
            <a:ext cx="1147445" cy="7772666"/>
          </a:xfrm>
          <a:custGeom>
            <a:avLst/>
            <a:gdLst/>
            <a:ahLst/>
            <a:cxnLst/>
            <a:rect l="l" t="t" r="r" b="b"/>
            <a:pathLst>
              <a:path w="1147445" h="7564120">
                <a:moveTo>
                  <a:pt x="0" y="7563853"/>
                </a:moveTo>
                <a:lnTo>
                  <a:pt x="1147318" y="7563853"/>
                </a:lnTo>
                <a:lnTo>
                  <a:pt x="1147318" y="0"/>
                </a:lnTo>
                <a:lnTo>
                  <a:pt x="0" y="0"/>
                </a:lnTo>
                <a:lnTo>
                  <a:pt x="0" y="7563853"/>
                </a:lnTo>
                <a:close/>
              </a:path>
            </a:pathLst>
          </a:custGeom>
          <a:solidFill>
            <a:srgbClr val="001547">
              <a:alpha val="6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911590" cy="7772666"/>
          </a:xfrm>
          <a:custGeom>
            <a:avLst/>
            <a:gdLst/>
            <a:ahLst/>
            <a:cxnLst/>
            <a:rect l="l" t="t" r="r" b="b"/>
            <a:pathLst>
              <a:path w="8911590" h="7564120">
                <a:moveTo>
                  <a:pt x="0" y="7563853"/>
                </a:moveTo>
                <a:lnTo>
                  <a:pt x="8911082" y="7563853"/>
                </a:lnTo>
                <a:lnTo>
                  <a:pt x="8911082" y="0"/>
                </a:lnTo>
                <a:lnTo>
                  <a:pt x="0" y="0"/>
                </a:lnTo>
                <a:lnTo>
                  <a:pt x="0" y="7563853"/>
                </a:lnTo>
                <a:close/>
              </a:path>
            </a:pathLst>
          </a:custGeom>
          <a:solidFill>
            <a:srgbClr val="001547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1299" y="3144440"/>
            <a:ext cx="2822575" cy="32594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6520">
              <a:lnSpc>
                <a:spcPct val="102000"/>
              </a:lnSpc>
              <a:spcBef>
                <a:spcPts val="90"/>
              </a:spcBef>
            </a:pP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Buscando 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brindar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siempre  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el 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mejor </a:t>
            </a:r>
            <a:r>
              <a:rPr sz="1600" spc="60" dirty="0">
                <a:solidFill>
                  <a:srgbClr val="FFFFFF"/>
                </a:solidFill>
                <a:latin typeface="Century Gothic"/>
                <a:cs typeface="Century Gothic"/>
              </a:rPr>
              <a:t>servicio </a:t>
            </a:r>
            <a:r>
              <a:rPr sz="1600" spc="105" dirty="0">
                <a:solidFill>
                  <a:srgbClr val="FFFFFF"/>
                </a:solidFill>
                <a:latin typeface="Century Gothic"/>
                <a:cs typeface="Century Gothic"/>
              </a:rPr>
              <a:t>y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para  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dar 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un</a:t>
            </a:r>
            <a:r>
              <a:rPr sz="16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seguimiento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2000"/>
              </a:lnSpc>
            </a:pP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100" dirty="0">
                <a:solidFill>
                  <a:srgbClr val="FFFFFF"/>
                </a:solidFill>
                <a:latin typeface="Century Gothic"/>
                <a:cs typeface="Century Gothic"/>
              </a:rPr>
              <a:t>los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productos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que  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transportamos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tiempo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real, 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contamos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con 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rastreo 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satelital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todas 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las  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unidades, 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lo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que 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le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permite 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al </a:t>
            </a:r>
            <a:r>
              <a:rPr sz="1600" spc="10" dirty="0">
                <a:solidFill>
                  <a:srgbClr val="FFFFFF"/>
                </a:solidFill>
                <a:latin typeface="Century Gothic"/>
                <a:cs typeface="Century Gothic"/>
              </a:rPr>
              <a:t>cliente 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saber 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dónde 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se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encuentran </a:t>
            </a:r>
            <a:r>
              <a:rPr sz="1600" spc="135" dirty="0">
                <a:solidFill>
                  <a:srgbClr val="FFFFFF"/>
                </a:solidFill>
                <a:latin typeface="Century Gothic"/>
                <a:cs typeface="Century Gothic"/>
              </a:rPr>
              <a:t>sus 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productos  </a:t>
            </a:r>
            <a:r>
              <a:rPr sz="1600" spc="-15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1600" spc="-105" dirty="0">
                <a:solidFill>
                  <a:srgbClr val="FFFFFF"/>
                </a:solidFill>
                <a:latin typeface="Century Gothic"/>
                <a:cs typeface="Century Gothic"/>
              </a:rPr>
              <a:t>cada 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instante </a:t>
            </a:r>
            <a:r>
              <a:rPr sz="1600" spc="105" dirty="0">
                <a:solidFill>
                  <a:srgbClr val="FFFFFF"/>
                </a:solidFill>
                <a:latin typeface="Century Gothic"/>
                <a:cs typeface="Century Gothic"/>
              </a:rPr>
              <a:t>y 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así </a:t>
            </a:r>
            <a:r>
              <a:rPr sz="1600" spc="20" dirty="0">
                <a:solidFill>
                  <a:srgbClr val="FFFFFF"/>
                </a:solidFill>
                <a:latin typeface="Century Gothic"/>
                <a:cs typeface="Century Gothic"/>
              </a:rPr>
              <a:t>prever  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tiempos 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de 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arribo 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más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exactos.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0353" y="1782952"/>
            <a:ext cx="2550795" cy="906144"/>
          </a:xfrm>
          <a:prstGeom prst="rect">
            <a:avLst/>
          </a:prstGeom>
          <a:solidFill>
            <a:srgbClr val="001547">
              <a:alpha val="55999"/>
            </a:srgbClr>
          </a:solidFill>
          <a:ln w="12700">
            <a:solidFill>
              <a:srgbClr val="FFFFFF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79705" marR="420370">
              <a:lnSpc>
                <a:spcPct val="100000"/>
              </a:lnSpc>
              <a:spcBef>
                <a:spcPts val="1105"/>
              </a:spcBef>
            </a:pPr>
            <a:r>
              <a:rPr sz="2000" spc="30" dirty="0">
                <a:latin typeface="Arial"/>
                <a:cs typeface="Arial"/>
              </a:rPr>
              <a:t>Soluciones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con  </a:t>
            </a:r>
            <a:r>
              <a:rPr sz="2000" spc="80" dirty="0">
                <a:latin typeface="Arial"/>
                <a:cs typeface="Arial"/>
              </a:rPr>
              <a:t>tecnología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99300" y="2621854"/>
            <a:ext cx="1732622" cy="2702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48836" y="3977519"/>
            <a:ext cx="1219835" cy="1028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50" b="1" spc="45" dirty="0">
                <a:solidFill>
                  <a:srgbClr val="231F20"/>
                </a:solidFill>
                <a:latin typeface="Arial"/>
                <a:cs typeface="Arial"/>
              </a:rPr>
              <a:t>Contamos  </a:t>
            </a:r>
            <a:r>
              <a:rPr sz="1650" b="1" spc="30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165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b="1" spc="35" dirty="0">
                <a:solidFill>
                  <a:srgbClr val="231F20"/>
                </a:solidFill>
                <a:latin typeface="Arial"/>
                <a:cs typeface="Arial"/>
              </a:rPr>
              <a:t>rastreo  </a:t>
            </a:r>
            <a:r>
              <a:rPr sz="1650" b="1" spc="50" dirty="0">
                <a:solidFill>
                  <a:srgbClr val="231F20"/>
                </a:solidFill>
                <a:latin typeface="Arial"/>
                <a:cs typeface="Arial"/>
              </a:rPr>
              <a:t>satelital</a:t>
            </a:r>
            <a:r>
              <a:rPr sz="165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231F20"/>
                </a:solidFill>
                <a:latin typeface="Arial"/>
                <a:cs typeface="Arial"/>
              </a:rPr>
              <a:t>las  </a:t>
            </a:r>
            <a:r>
              <a:rPr sz="1650" b="1" spc="145" dirty="0">
                <a:solidFill>
                  <a:srgbClr val="231F20"/>
                </a:solidFill>
                <a:latin typeface="Arial"/>
                <a:cs typeface="Arial"/>
              </a:rPr>
              <a:t>24</a:t>
            </a:r>
            <a:r>
              <a:rPr sz="165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b="1" spc="-5" dirty="0">
                <a:solidFill>
                  <a:srgbClr val="231F20"/>
                </a:solidFill>
                <a:latin typeface="Arial"/>
                <a:cs typeface="Arial"/>
              </a:rPr>
              <a:t>hrs.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1299" y="2043657"/>
            <a:ext cx="4234815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355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latin typeface="Arial"/>
                <a:cs typeface="Arial"/>
              </a:rPr>
              <a:t>En </a:t>
            </a:r>
            <a:r>
              <a:rPr sz="1600" b="1" spc="80" dirty="0">
                <a:latin typeface="Arial"/>
                <a:cs typeface="Arial"/>
              </a:rPr>
              <a:t>TFN </a:t>
            </a:r>
            <a:r>
              <a:rPr sz="1600" b="1" spc="35" dirty="0">
                <a:latin typeface="Arial"/>
                <a:cs typeface="Arial"/>
              </a:rPr>
              <a:t>estamos </a:t>
            </a:r>
            <a:r>
              <a:rPr sz="1600" b="1" spc="65" dirty="0">
                <a:latin typeface="Arial"/>
                <a:cs typeface="Arial"/>
              </a:rPr>
              <a:t>comprometidos </a:t>
            </a:r>
            <a:r>
              <a:rPr sz="1600" b="1" spc="30" dirty="0">
                <a:latin typeface="Arial"/>
                <a:cs typeface="Arial"/>
              </a:rPr>
              <a:t>con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la  </a:t>
            </a:r>
            <a:r>
              <a:rPr sz="1600" b="1" spc="50" dirty="0">
                <a:latin typeface="Arial"/>
                <a:cs typeface="Arial"/>
              </a:rPr>
              <a:t>seguridad </a:t>
            </a:r>
            <a:r>
              <a:rPr sz="1600" b="1" spc="75" dirty="0">
                <a:latin typeface="Arial"/>
                <a:cs typeface="Arial"/>
              </a:rPr>
              <a:t>por </a:t>
            </a:r>
            <a:r>
              <a:rPr sz="1600" b="1" spc="25" dirty="0">
                <a:latin typeface="Arial"/>
                <a:cs typeface="Arial"/>
              </a:rPr>
              <a:t>eso </a:t>
            </a:r>
            <a:r>
              <a:rPr sz="1600" b="1" spc="45" dirty="0">
                <a:latin typeface="Arial"/>
                <a:cs typeface="Arial"/>
              </a:rPr>
              <a:t>contamos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con: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70815" marR="408940" indent="-170815">
              <a:lnSpc>
                <a:spcPct val="100000"/>
              </a:lnSpc>
              <a:spcBef>
                <a:spcPts val="5"/>
              </a:spcBef>
              <a:buChar char="•"/>
              <a:tabLst>
                <a:tab pos="170815" algn="l"/>
              </a:tabLst>
            </a:pPr>
            <a:r>
              <a:rPr sz="1600" dirty="0">
                <a:latin typeface="Century Gothic"/>
                <a:cs typeface="Century Gothic"/>
              </a:rPr>
              <a:t>Programa </a:t>
            </a:r>
            <a:r>
              <a:rPr sz="1600" spc="-20" dirty="0">
                <a:latin typeface="Century Gothic"/>
                <a:cs typeface="Century Gothic"/>
              </a:rPr>
              <a:t>permanente </a:t>
            </a:r>
            <a:r>
              <a:rPr sz="1600" spc="-65" dirty="0">
                <a:latin typeface="Century Gothic"/>
                <a:cs typeface="Century Gothic"/>
              </a:rPr>
              <a:t>de </a:t>
            </a:r>
            <a:r>
              <a:rPr sz="1600" spc="10" dirty="0">
                <a:latin typeface="Century Gothic"/>
                <a:cs typeface="Century Gothic"/>
              </a:rPr>
              <a:t>seguridad  </a:t>
            </a:r>
            <a:r>
              <a:rPr sz="1600" spc="-45" dirty="0">
                <a:latin typeface="Century Gothic"/>
                <a:cs typeface="Century Gothic"/>
              </a:rPr>
              <a:t>en </a:t>
            </a:r>
            <a:r>
              <a:rPr sz="1600" spc="-30" dirty="0">
                <a:latin typeface="Century Gothic"/>
                <a:cs typeface="Century Gothic"/>
              </a:rPr>
              <a:t>base </a:t>
            </a:r>
            <a:r>
              <a:rPr sz="1600" spc="-170" dirty="0">
                <a:latin typeface="Century Gothic"/>
                <a:cs typeface="Century Gothic"/>
              </a:rPr>
              <a:t>a </a:t>
            </a:r>
            <a:r>
              <a:rPr sz="1600" spc="-35" dirty="0">
                <a:latin typeface="Century Gothic"/>
                <a:cs typeface="Century Gothic"/>
              </a:rPr>
              <a:t>acciones </a:t>
            </a:r>
            <a:r>
              <a:rPr sz="1600" spc="10" dirty="0">
                <a:latin typeface="Century Gothic"/>
                <a:cs typeface="Century Gothic"/>
              </a:rPr>
              <a:t>correctivas </a:t>
            </a:r>
            <a:r>
              <a:rPr sz="1600" spc="85" dirty="0">
                <a:latin typeface="Century Gothic"/>
                <a:cs typeface="Century Gothic"/>
              </a:rPr>
              <a:t>y  </a:t>
            </a:r>
            <a:r>
              <a:rPr sz="1600" spc="10" dirty="0">
                <a:latin typeface="Century Gothic"/>
                <a:cs typeface="Century Gothic"/>
              </a:rPr>
              <a:t>preventivas </a:t>
            </a:r>
            <a:r>
              <a:rPr sz="1600" spc="-65" dirty="0">
                <a:latin typeface="Century Gothic"/>
                <a:cs typeface="Century Gothic"/>
              </a:rPr>
              <a:t>de </a:t>
            </a:r>
            <a:r>
              <a:rPr sz="1600" spc="-10" dirty="0">
                <a:latin typeface="Century Gothic"/>
                <a:cs typeface="Century Gothic"/>
              </a:rPr>
              <a:t>mejora</a:t>
            </a:r>
            <a:r>
              <a:rPr sz="1600" spc="15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continua.</a:t>
            </a:r>
            <a:endParaRPr sz="1600" dirty="0">
              <a:latin typeface="Century Gothic"/>
              <a:cs typeface="Century Gothic"/>
            </a:endParaRPr>
          </a:p>
          <a:p>
            <a:pPr marL="170815" marR="668020" indent="-170815">
              <a:lnSpc>
                <a:spcPct val="100000"/>
              </a:lnSpc>
              <a:spcBef>
                <a:spcPts val="850"/>
              </a:spcBef>
              <a:buChar char="•"/>
              <a:tabLst>
                <a:tab pos="170815" algn="l"/>
              </a:tabLst>
            </a:pPr>
            <a:r>
              <a:rPr sz="1600" dirty="0">
                <a:latin typeface="Century Gothic"/>
                <a:cs typeface="Century Gothic"/>
              </a:rPr>
              <a:t>Programa </a:t>
            </a:r>
            <a:r>
              <a:rPr sz="1600" spc="-65" dirty="0">
                <a:latin typeface="Century Gothic"/>
                <a:cs typeface="Century Gothic"/>
              </a:rPr>
              <a:t>de </a:t>
            </a:r>
            <a:r>
              <a:rPr sz="1600" spc="5" dirty="0">
                <a:latin typeface="Century Gothic"/>
                <a:cs typeface="Century Gothic"/>
              </a:rPr>
              <a:t>mantenimiento </a:t>
            </a:r>
            <a:r>
              <a:rPr sz="1600" spc="-60" dirty="0">
                <a:latin typeface="Century Gothic"/>
                <a:cs typeface="Century Gothic"/>
              </a:rPr>
              <a:t>para  </a:t>
            </a:r>
            <a:r>
              <a:rPr sz="1600" spc="15" dirty="0">
                <a:latin typeface="Century Gothic"/>
                <a:cs typeface="Century Gothic"/>
              </a:rPr>
              <a:t>mejorar </a:t>
            </a:r>
            <a:r>
              <a:rPr sz="1600" spc="-35" dirty="0">
                <a:latin typeface="Century Gothic"/>
                <a:cs typeface="Century Gothic"/>
              </a:rPr>
              <a:t>la </a:t>
            </a:r>
            <a:r>
              <a:rPr sz="1600" spc="-50" dirty="0">
                <a:latin typeface="Century Gothic"/>
                <a:cs typeface="Century Gothic"/>
              </a:rPr>
              <a:t>calidad </a:t>
            </a:r>
            <a:r>
              <a:rPr sz="1600" spc="-10" dirty="0">
                <a:latin typeface="Century Gothic"/>
                <a:cs typeface="Century Gothic"/>
              </a:rPr>
              <a:t>del </a:t>
            </a:r>
            <a:r>
              <a:rPr sz="1600" spc="45" dirty="0">
                <a:latin typeface="Century Gothic"/>
                <a:cs typeface="Century Gothic"/>
              </a:rPr>
              <a:t>servicio </a:t>
            </a:r>
            <a:r>
              <a:rPr sz="1600" spc="85" dirty="0">
                <a:latin typeface="Century Gothic"/>
                <a:cs typeface="Century Gothic"/>
              </a:rPr>
              <a:t>y  </a:t>
            </a:r>
            <a:r>
              <a:rPr sz="1600" spc="5" dirty="0">
                <a:latin typeface="Century Gothic"/>
                <a:cs typeface="Century Gothic"/>
              </a:rPr>
              <a:t>seguridad.</a:t>
            </a:r>
            <a:endParaRPr sz="1600" dirty="0">
              <a:latin typeface="Century Gothic"/>
              <a:cs typeface="Century Gothic"/>
            </a:endParaRPr>
          </a:p>
          <a:p>
            <a:pPr marL="170815" marR="298450" indent="-170815">
              <a:lnSpc>
                <a:spcPct val="100000"/>
              </a:lnSpc>
              <a:spcBef>
                <a:spcPts val="850"/>
              </a:spcBef>
              <a:buChar char="•"/>
              <a:tabLst>
                <a:tab pos="170815" algn="l"/>
              </a:tabLst>
            </a:pPr>
            <a:r>
              <a:rPr sz="1600" spc="35" dirty="0">
                <a:latin typeface="Century Gothic"/>
                <a:cs typeface="Century Gothic"/>
              </a:rPr>
              <a:t>Equipo </a:t>
            </a:r>
            <a:r>
              <a:rPr sz="1600" spc="-65" dirty="0">
                <a:latin typeface="Century Gothic"/>
                <a:cs typeface="Century Gothic"/>
              </a:rPr>
              <a:t>de </a:t>
            </a:r>
            <a:r>
              <a:rPr sz="1600" dirty="0">
                <a:latin typeface="Century Gothic"/>
                <a:cs typeface="Century Gothic"/>
              </a:rPr>
              <a:t>localización </a:t>
            </a:r>
            <a:r>
              <a:rPr sz="1600" spc="-5" dirty="0">
                <a:latin typeface="Century Gothic"/>
                <a:cs typeface="Century Gothic"/>
              </a:rPr>
              <a:t>vía </a:t>
            </a:r>
            <a:r>
              <a:rPr sz="1600" spc="20" dirty="0">
                <a:latin typeface="Century Gothic"/>
                <a:cs typeface="Century Gothic"/>
              </a:rPr>
              <a:t>satélite  </a:t>
            </a:r>
            <a:r>
              <a:rPr sz="1600" spc="-40" dirty="0">
                <a:latin typeface="Century Gothic"/>
                <a:cs typeface="Century Gothic"/>
              </a:rPr>
              <a:t>que </a:t>
            </a:r>
            <a:r>
              <a:rPr sz="1600" spc="55" dirty="0">
                <a:latin typeface="Century Gothic"/>
                <a:cs typeface="Century Gothic"/>
              </a:rPr>
              <a:t>nos </a:t>
            </a:r>
            <a:r>
              <a:rPr sz="1600" spc="20" dirty="0">
                <a:latin typeface="Century Gothic"/>
                <a:cs typeface="Century Gothic"/>
              </a:rPr>
              <a:t>permite </a:t>
            </a:r>
            <a:r>
              <a:rPr sz="1600" spc="10" dirty="0">
                <a:latin typeface="Century Gothic"/>
                <a:cs typeface="Century Gothic"/>
              </a:rPr>
              <a:t>tener </a:t>
            </a:r>
            <a:r>
              <a:rPr sz="1600" spc="-30" dirty="0">
                <a:latin typeface="Century Gothic"/>
                <a:cs typeface="Century Gothic"/>
              </a:rPr>
              <a:t>comunicación  </a:t>
            </a:r>
            <a:r>
              <a:rPr sz="1600" spc="-10" dirty="0">
                <a:latin typeface="Century Gothic"/>
                <a:cs typeface="Century Gothic"/>
              </a:rPr>
              <a:t>constante </a:t>
            </a:r>
            <a:r>
              <a:rPr sz="1600" spc="-55" dirty="0">
                <a:latin typeface="Century Gothic"/>
                <a:cs typeface="Century Gothic"/>
              </a:rPr>
              <a:t>con </a:t>
            </a:r>
            <a:r>
              <a:rPr sz="1600" spc="55" dirty="0">
                <a:latin typeface="Century Gothic"/>
                <a:cs typeface="Century Gothic"/>
              </a:rPr>
              <a:t>nuestros </a:t>
            </a:r>
            <a:r>
              <a:rPr sz="1600" spc="-5" dirty="0">
                <a:latin typeface="Century Gothic"/>
                <a:cs typeface="Century Gothic"/>
              </a:rPr>
              <a:t>operadores </a:t>
            </a:r>
            <a:r>
              <a:rPr sz="1600" spc="85" dirty="0">
                <a:latin typeface="Century Gothic"/>
                <a:cs typeface="Century Gothic"/>
              </a:rPr>
              <a:t>y  </a:t>
            </a:r>
            <a:r>
              <a:rPr sz="1600" spc="55" dirty="0">
                <a:latin typeface="Century Gothic"/>
                <a:cs typeface="Century Gothic"/>
              </a:rPr>
              <a:t>supervisión </a:t>
            </a:r>
            <a:r>
              <a:rPr sz="1600" spc="-65" dirty="0">
                <a:latin typeface="Century Gothic"/>
                <a:cs typeface="Century Gothic"/>
              </a:rPr>
              <a:t>de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35" dirty="0">
                <a:latin typeface="Century Gothic"/>
                <a:cs typeface="Century Gothic"/>
              </a:rPr>
              <a:t>manejo.</a:t>
            </a:r>
            <a:endParaRPr sz="1600" dirty="0">
              <a:latin typeface="Century Gothic"/>
              <a:cs typeface="Century Gothic"/>
            </a:endParaRPr>
          </a:p>
          <a:p>
            <a:pPr marL="169545" marR="5080" indent="-169545">
              <a:lnSpc>
                <a:spcPct val="100000"/>
              </a:lnSpc>
              <a:spcBef>
                <a:spcPts val="850"/>
              </a:spcBef>
              <a:buChar char="•"/>
              <a:tabLst>
                <a:tab pos="169545" algn="l"/>
              </a:tabLst>
            </a:pPr>
            <a:r>
              <a:rPr sz="1600" spc="20" dirty="0">
                <a:latin typeface="Century Gothic"/>
                <a:cs typeface="Century Gothic"/>
              </a:rPr>
              <a:t>Optimización </a:t>
            </a:r>
            <a:r>
              <a:rPr sz="1600" spc="-10" dirty="0">
                <a:latin typeface="Century Gothic"/>
                <a:cs typeface="Century Gothic"/>
              </a:rPr>
              <a:t>constante </a:t>
            </a:r>
            <a:r>
              <a:rPr sz="1600" spc="-45" dirty="0">
                <a:latin typeface="Century Gothic"/>
                <a:cs typeface="Century Gothic"/>
              </a:rPr>
              <a:t>en </a:t>
            </a:r>
            <a:r>
              <a:rPr sz="1600" dirty="0">
                <a:latin typeface="Century Gothic"/>
                <a:cs typeface="Century Gothic"/>
              </a:rPr>
              <a:t>el </a:t>
            </a:r>
            <a:r>
              <a:rPr sz="1600" spc="-25" dirty="0">
                <a:latin typeface="Century Gothic"/>
                <a:cs typeface="Century Gothic"/>
              </a:rPr>
              <a:t>manejo </a:t>
            </a:r>
            <a:r>
              <a:rPr sz="1600" spc="-65" dirty="0">
                <a:latin typeface="Century Gothic"/>
                <a:cs typeface="Century Gothic"/>
              </a:rPr>
              <a:t>de  </a:t>
            </a:r>
            <a:r>
              <a:rPr sz="1600" spc="10" dirty="0">
                <a:latin typeface="Century Gothic"/>
                <a:cs typeface="Century Gothic"/>
              </a:rPr>
              <a:t>materiales </a:t>
            </a:r>
            <a:r>
              <a:rPr sz="1600" spc="50" dirty="0">
                <a:latin typeface="Century Gothic"/>
                <a:cs typeface="Century Gothic"/>
              </a:rPr>
              <a:t>peligrosos </a:t>
            </a:r>
            <a:r>
              <a:rPr sz="1600" spc="85" dirty="0">
                <a:latin typeface="Century Gothic"/>
                <a:cs typeface="Century Gothic"/>
              </a:rPr>
              <a:t>y </a:t>
            </a:r>
            <a:r>
              <a:rPr sz="1600" spc="-5" dirty="0">
                <a:latin typeface="Century Gothic"/>
                <a:cs typeface="Century Gothic"/>
              </a:rPr>
              <a:t>no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40" dirty="0">
                <a:latin typeface="Century Gothic"/>
                <a:cs typeface="Century Gothic"/>
              </a:rPr>
              <a:t>peligrosos.</a:t>
            </a:r>
            <a:endParaRPr sz="1600" dirty="0">
              <a:latin typeface="Century Gothic"/>
              <a:cs typeface="Century Gothic"/>
            </a:endParaRPr>
          </a:p>
          <a:p>
            <a:pPr marL="170815" marR="768350" indent="-170815">
              <a:lnSpc>
                <a:spcPct val="100000"/>
              </a:lnSpc>
              <a:spcBef>
                <a:spcPts val="850"/>
              </a:spcBef>
              <a:buChar char="•"/>
              <a:tabLst>
                <a:tab pos="170815" algn="l"/>
              </a:tabLst>
            </a:pPr>
            <a:r>
              <a:rPr sz="1600" spc="15" dirty="0">
                <a:latin typeface="Century Gothic"/>
                <a:cs typeface="Century Gothic"/>
              </a:rPr>
              <a:t>Unidades </a:t>
            </a:r>
            <a:r>
              <a:rPr sz="1600" spc="-55" dirty="0">
                <a:latin typeface="Century Gothic"/>
                <a:cs typeface="Century Gothic"/>
              </a:rPr>
              <a:t>con </a:t>
            </a:r>
            <a:r>
              <a:rPr sz="1600" spc="15" dirty="0">
                <a:latin typeface="Century Gothic"/>
                <a:cs typeface="Century Gothic"/>
              </a:rPr>
              <a:t>máximo </a:t>
            </a:r>
            <a:r>
              <a:rPr sz="1600" spc="185" dirty="0">
                <a:latin typeface="Century Gothic"/>
                <a:cs typeface="Century Gothic"/>
              </a:rPr>
              <a:t>4 </a:t>
            </a:r>
            <a:r>
              <a:rPr sz="1600" dirty="0">
                <a:latin typeface="Century Gothic"/>
                <a:cs typeface="Century Gothic"/>
              </a:rPr>
              <a:t>años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65" dirty="0">
                <a:latin typeface="Century Gothic"/>
                <a:cs typeface="Century Gothic"/>
              </a:rPr>
              <a:t>de  </a:t>
            </a:r>
            <a:r>
              <a:rPr sz="1600" spc="-35" dirty="0">
                <a:latin typeface="Century Gothic"/>
                <a:cs typeface="Century Gothic"/>
              </a:rPr>
              <a:t>antigüedad.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0353" y="1178140"/>
            <a:ext cx="2550795" cy="4494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105"/>
              </a:spcBef>
            </a:pPr>
            <a:r>
              <a:rPr sz="2000" spc="70" dirty="0">
                <a:solidFill>
                  <a:schemeClr val="tx1"/>
                </a:solidFill>
                <a:latin typeface="Arial"/>
                <a:cs typeface="Arial"/>
              </a:rPr>
              <a:t>Siempre</a:t>
            </a:r>
            <a:r>
              <a:rPr sz="200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tx1"/>
                </a:solidFill>
                <a:latin typeface="Arial"/>
                <a:cs typeface="Arial"/>
              </a:rPr>
              <a:t>seguro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100584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1299" y="2271844"/>
            <a:ext cx="3041650" cy="3777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65" dirty="0">
                <a:solidFill>
                  <a:srgbClr val="001547"/>
                </a:solidFill>
                <a:uFill>
                  <a:solidFill>
                    <a:srgbClr val="001547"/>
                  </a:solidFill>
                </a:uFill>
                <a:latin typeface="Arial"/>
                <a:cs typeface="Arial"/>
              </a:rPr>
              <a:t>OFICINA</a:t>
            </a:r>
            <a:r>
              <a:rPr sz="1200" b="1" u="sng" spc="20" dirty="0">
                <a:solidFill>
                  <a:srgbClr val="001547"/>
                </a:solidFill>
                <a:uFill>
                  <a:solidFill>
                    <a:srgbClr val="00154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25" dirty="0">
                <a:solidFill>
                  <a:srgbClr val="001547"/>
                </a:solidFill>
                <a:uFill>
                  <a:solidFill>
                    <a:srgbClr val="001547"/>
                  </a:solidFill>
                </a:uFill>
                <a:latin typeface="Arial"/>
                <a:cs typeface="Arial"/>
              </a:rPr>
              <a:t>GENERAL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200" b="1" spc="30" dirty="0">
                <a:solidFill>
                  <a:srgbClr val="001547"/>
                </a:solidFill>
                <a:latin typeface="Arial"/>
                <a:cs typeface="Arial"/>
              </a:rPr>
              <a:t>CONMUTADOR: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="1" spc="110" dirty="0">
                <a:solidFill>
                  <a:srgbClr val="001547"/>
                </a:solidFill>
                <a:latin typeface="Arial"/>
                <a:cs typeface="Arial"/>
              </a:rPr>
              <a:t>+52 </a:t>
            </a:r>
            <a:r>
              <a:rPr sz="1800" b="1" spc="70" dirty="0">
                <a:solidFill>
                  <a:srgbClr val="001547"/>
                </a:solidFill>
                <a:latin typeface="Arial"/>
                <a:cs typeface="Arial"/>
              </a:rPr>
              <a:t>(81)</a:t>
            </a:r>
            <a:r>
              <a:rPr sz="1800" b="1" spc="-50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001547"/>
                </a:solidFill>
                <a:latin typeface="Arial"/>
                <a:cs typeface="Arial"/>
              </a:rPr>
              <a:t>2133-5555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b="1" spc="35" dirty="0">
                <a:solidFill>
                  <a:srgbClr val="001547"/>
                </a:solidFill>
                <a:latin typeface="Arial"/>
                <a:cs typeface="Arial"/>
              </a:rPr>
              <a:t>MONTERREY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sz="1400" spc="-15" dirty="0">
                <a:solidFill>
                  <a:srgbClr val="001547"/>
                </a:solidFill>
                <a:latin typeface="Century Gothic"/>
                <a:cs typeface="Century Gothic"/>
              </a:rPr>
              <a:t>Carretera </a:t>
            </a:r>
            <a:r>
              <a:rPr sz="1400" spc="-150" dirty="0">
                <a:solidFill>
                  <a:srgbClr val="001547"/>
                </a:solidFill>
                <a:latin typeface="Century Gothic"/>
                <a:cs typeface="Century Gothic"/>
              </a:rPr>
              <a:t>a </a:t>
            </a:r>
            <a:r>
              <a:rPr sz="1400" spc="35" dirty="0">
                <a:solidFill>
                  <a:srgbClr val="001547"/>
                </a:solidFill>
                <a:latin typeface="Century Gothic"/>
                <a:cs typeface="Century Gothic"/>
              </a:rPr>
              <a:t>Salinas </a:t>
            </a:r>
            <a:r>
              <a:rPr sz="1400" spc="20" dirty="0">
                <a:solidFill>
                  <a:srgbClr val="001547"/>
                </a:solidFill>
                <a:latin typeface="Century Gothic"/>
                <a:cs typeface="Century Gothic"/>
              </a:rPr>
              <a:t>Victoria </a:t>
            </a:r>
            <a:r>
              <a:rPr sz="1400" spc="55" dirty="0">
                <a:solidFill>
                  <a:srgbClr val="001547"/>
                </a:solidFill>
                <a:latin typeface="Century Gothic"/>
                <a:cs typeface="Century Gothic"/>
              </a:rPr>
              <a:t>km </a:t>
            </a:r>
            <a:r>
              <a:rPr sz="1400" spc="25" dirty="0">
                <a:solidFill>
                  <a:srgbClr val="001547"/>
                </a:solidFill>
                <a:latin typeface="Century Gothic"/>
                <a:cs typeface="Century Gothic"/>
              </a:rPr>
              <a:t>2.2  </a:t>
            </a:r>
            <a:r>
              <a:rPr sz="1400" spc="40" dirty="0">
                <a:solidFill>
                  <a:srgbClr val="001547"/>
                </a:solidFill>
                <a:latin typeface="Century Gothic"/>
                <a:cs typeface="Century Gothic"/>
              </a:rPr>
              <a:t>Lote </a:t>
            </a:r>
            <a:r>
              <a:rPr sz="1400" spc="90" dirty="0">
                <a:solidFill>
                  <a:srgbClr val="001547"/>
                </a:solidFill>
                <a:latin typeface="Century Gothic"/>
                <a:cs typeface="Century Gothic"/>
              </a:rPr>
              <a:t>II </a:t>
            </a:r>
            <a:r>
              <a:rPr sz="1400" spc="35" dirty="0">
                <a:solidFill>
                  <a:srgbClr val="001547"/>
                </a:solidFill>
                <a:latin typeface="Century Gothic"/>
                <a:cs typeface="Century Gothic"/>
              </a:rPr>
              <a:t>Salinas </a:t>
            </a:r>
            <a:r>
              <a:rPr sz="1400" spc="10" dirty="0">
                <a:solidFill>
                  <a:srgbClr val="001547"/>
                </a:solidFill>
                <a:latin typeface="Century Gothic"/>
                <a:cs typeface="Century Gothic"/>
              </a:rPr>
              <a:t>Victoria,</a:t>
            </a:r>
            <a:r>
              <a:rPr sz="1400" spc="-60" dirty="0">
                <a:solidFill>
                  <a:srgbClr val="001547"/>
                </a:solidFill>
                <a:latin typeface="Century Gothic"/>
                <a:cs typeface="Century Gothic"/>
              </a:rPr>
              <a:t> </a:t>
            </a:r>
            <a:r>
              <a:rPr sz="1400" spc="50" dirty="0">
                <a:solidFill>
                  <a:srgbClr val="001547"/>
                </a:solidFill>
                <a:latin typeface="Century Gothic"/>
                <a:cs typeface="Century Gothic"/>
              </a:rPr>
              <a:t>N.L</a:t>
            </a:r>
            <a:r>
              <a:rPr sz="1400" spc="50" dirty="0" smtClean="0">
                <a:solidFill>
                  <a:srgbClr val="001547"/>
                </a:solidFill>
                <a:latin typeface="Century Gothic"/>
                <a:cs typeface="Century Gothic"/>
              </a:rPr>
              <a:t>.</a:t>
            </a:r>
            <a:endParaRPr lang="es-MX" sz="1400" spc="50" dirty="0" smtClean="0">
              <a:solidFill>
                <a:srgbClr val="001547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endParaRPr lang="es-MX" sz="1400" b="1" spc="50" dirty="0">
              <a:solidFill>
                <a:srgbClr val="001547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lang="es-MX" sz="1400" b="1" spc="50" dirty="0" smtClean="0">
                <a:solidFill>
                  <a:srgbClr val="001547"/>
                </a:solidFill>
                <a:latin typeface="Century Gothic"/>
                <a:cs typeface="Century Gothic"/>
              </a:rPr>
              <a:t>info@transfletera.com.mx</a:t>
            </a:r>
            <a:endParaRPr sz="1400" b="1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200" b="1" u="sng" spc="30" dirty="0">
                <a:solidFill>
                  <a:srgbClr val="001547"/>
                </a:solidFill>
                <a:uFill>
                  <a:solidFill>
                    <a:srgbClr val="001547"/>
                  </a:solidFill>
                </a:uFill>
                <a:latin typeface="Arial"/>
                <a:cs typeface="Arial"/>
              </a:rPr>
              <a:t>TERMINALES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12700" marR="1061720">
              <a:lnSpc>
                <a:spcPct val="100000"/>
              </a:lnSpc>
            </a:pPr>
            <a:r>
              <a:rPr sz="1200" b="1" spc="50" dirty="0">
                <a:solidFill>
                  <a:srgbClr val="001547"/>
                </a:solidFill>
                <a:latin typeface="Arial"/>
                <a:cs typeface="Arial"/>
              </a:rPr>
              <a:t>NUEVO </a:t>
            </a:r>
            <a:r>
              <a:rPr sz="1200" b="1" spc="30" dirty="0">
                <a:solidFill>
                  <a:srgbClr val="001547"/>
                </a:solidFill>
                <a:latin typeface="Arial"/>
                <a:cs typeface="Arial"/>
              </a:rPr>
              <a:t>LAREDO,</a:t>
            </a:r>
            <a:r>
              <a:rPr sz="1200" b="1" spc="-85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001547"/>
                </a:solidFill>
                <a:latin typeface="Arial"/>
                <a:cs typeface="Arial"/>
              </a:rPr>
              <a:t>TAMPS.  </a:t>
            </a:r>
            <a:r>
              <a:rPr sz="1200" b="1" spc="30" dirty="0">
                <a:solidFill>
                  <a:srgbClr val="001547"/>
                </a:solidFill>
                <a:latin typeface="Arial"/>
                <a:cs typeface="Arial"/>
              </a:rPr>
              <a:t>LAREDO,</a:t>
            </a:r>
            <a:r>
              <a:rPr sz="1200" b="1" spc="20" dirty="0">
                <a:solidFill>
                  <a:srgbClr val="001547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001547"/>
                </a:solidFill>
                <a:latin typeface="Arial"/>
                <a:cs typeface="Arial"/>
              </a:rPr>
              <a:t>TX</a:t>
            </a:r>
            <a:endParaRPr sz="1200" dirty="0">
              <a:latin typeface="Arial"/>
              <a:cs typeface="Arial"/>
            </a:endParaRPr>
          </a:p>
          <a:p>
            <a:pPr marL="12700" marR="1127125">
              <a:lnSpc>
                <a:spcPct val="100000"/>
              </a:lnSpc>
            </a:pPr>
            <a:r>
              <a:rPr sz="1200" b="1" spc="20" dirty="0">
                <a:solidFill>
                  <a:srgbClr val="001547"/>
                </a:solidFill>
                <a:latin typeface="Arial"/>
                <a:cs typeface="Arial"/>
              </a:rPr>
              <a:t>ALTAMIRA, </a:t>
            </a:r>
            <a:r>
              <a:rPr sz="1200" b="1" spc="5" dirty="0">
                <a:solidFill>
                  <a:srgbClr val="001547"/>
                </a:solidFill>
                <a:latin typeface="Arial"/>
                <a:cs typeface="Arial"/>
              </a:rPr>
              <a:t>TAMPS.  </a:t>
            </a:r>
            <a:endParaRPr lang="es-MX" sz="1200" b="1" spc="5" dirty="0" smtClean="0">
              <a:solidFill>
                <a:srgbClr val="001547"/>
              </a:solidFill>
              <a:latin typeface="Arial"/>
              <a:cs typeface="Arial"/>
            </a:endParaRPr>
          </a:p>
          <a:p>
            <a:pPr marL="12700" marR="1127125">
              <a:lnSpc>
                <a:spcPct val="100000"/>
              </a:lnSpc>
            </a:pPr>
            <a:r>
              <a:rPr lang="es-MX" sz="1200" b="1" spc="5" dirty="0" smtClean="0">
                <a:solidFill>
                  <a:srgbClr val="001547"/>
                </a:solidFill>
                <a:latin typeface="Arial"/>
                <a:cs typeface="Arial"/>
              </a:rPr>
              <a:t>MANZANILLO COL.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0353" y="1109751"/>
            <a:ext cx="2190750" cy="586105"/>
          </a:xfrm>
          <a:prstGeom prst="rect">
            <a:avLst/>
          </a:prstGeom>
          <a:ln w="12700">
            <a:solidFill>
              <a:srgbClr val="001547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105"/>
              </a:spcBef>
            </a:pPr>
            <a:r>
              <a:rPr sz="2000" spc="60" dirty="0">
                <a:solidFill>
                  <a:srgbClr val="001547"/>
                </a:solidFill>
                <a:latin typeface="Arial"/>
                <a:cs typeface="Arial"/>
              </a:rPr>
              <a:t>Contáctanos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t="-405" r="66667" b="67375"/>
          <a:stretch/>
        </p:blipFill>
        <p:spPr>
          <a:xfrm>
            <a:off x="126877" y="2650529"/>
            <a:ext cx="926608" cy="859971"/>
          </a:xfrm>
          <a:prstGeom prst="rect">
            <a:avLst/>
          </a:prstGeom>
          <a:noFill/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7" r="66000" b="35816"/>
          <a:stretch/>
        </p:blipFill>
        <p:spPr>
          <a:xfrm>
            <a:off x="126877" y="3943614"/>
            <a:ext cx="1017814" cy="83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</Template>
  <TotalTime>1123</TotalTime>
  <Words>605</Words>
  <Application>Microsoft Office PowerPoint</Application>
  <PresentationFormat>Personalizado</PresentationFormat>
  <Paragraphs>81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Palatino Linotype</vt:lpstr>
      <vt:lpstr>Tahoma</vt:lpstr>
      <vt:lpstr>Times New Roman</vt:lpstr>
      <vt:lpstr>Office Theme</vt:lpstr>
      <vt:lpstr>Crezcamos tu negocio.</vt:lpstr>
      <vt:lpstr>Sobre TFN</vt:lpstr>
      <vt:lpstr>Presentación de PowerPoint</vt:lpstr>
      <vt:lpstr>Presentación de PowerPoint</vt:lpstr>
      <vt:lpstr>Presentación de PowerPoint</vt:lpstr>
      <vt:lpstr>Soluciones con  tecnología</vt:lpstr>
      <vt:lpstr>Siempre seguro</vt:lpstr>
      <vt:lpstr>Contáctanos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Crezcamos tu negocio.</dc:title>
  <dc:creator>Josue Mendez</dc:creator>
  <cp:lastModifiedBy>SISTEMAS</cp:lastModifiedBy>
  <cp:revision>28</cp:revision>
  <dcterms:created xsi:type="dcterms:W3CDTF">2019-06-21T17:28:09Z</dcterms:created>
  <dcterms:modified xsi:type="dcterms:W3CDTF">2020-02-21T23:29:42Z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2016-05-24T00:00:00Z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2019-06-21T00:00:00Z</vt:filetime>
  </property>
</Properties>
</file>